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46"/>
  </p:notesMasterIdLst>
  <p:sldIdLst>
    <p:sldId id="256" r:id="rId2"/>
    <p:sldId id="317" r:id="rId3"/>
    <p:sldId id="1379" r:id="rId4"/>
    <p:sldId id="1292" r:id="rId5"/>
    <p:sldId id="1293" r:id="rId6"/>
    <p:sldId id="1300" r:id="rId7"/>
    <p:sldId id="1299" r:id="rId8"/>
    <p:sldId id="1294" r:id="rId9"/>
    <p:sldId id="1373" r:id="rId10"/>
    <p:sldId id="1378" r:id="rId11"/>
    <p:sldId id="1377" r:id="rId12"/>
    <p:sldId id="1353" r:id="rId13"/>
    <p:sldId id="1363" r:id="rId14"/>
    <p:sldId id="1354" r:id="rId15"/>
    <p:sldId id="1364" r:id="rId16"/>
    <p:sldId id="1334" r:id="rId17"/>
    <p:sldId id="1336" r:id="rId18"/>
    <p:sldId id="1328" r:id="rId19"/>
    <p:sldId id="1263" r:id="rId20"/>
    <p:sldId id="1337" r:id="rId21"/>
    <p:sldId id="1338" r:id="rId22"/>
    <p:sldId id="1339" r:id="rId23"/>
    <p:sldId id="1340" r:id="rId24"/>
    <p:sldId id="1358" r:id="rId25"/>
    <p:sldId id="1344" r:id="rId26"/>
    <p:sldId id="1372" r:id="rId27"/>
    <p:sldId id="1342" r:id="rId28"/>
    <p:sldId id="1375" r:id="rId29"/>
    <p:sldId id="1345" r:id="rId30"/>
    <p:sldId id="1376" r:id="rId31"/>
    <p:sldId id="1341" r:id="rId32"/>
    <p:sldId id="1350" r:id="rId33"/>
    <p:sldId id="1369" r:id="rId34"/>
    <p:sldId id="1349" r:id="rId35"/>
    <p:sldId id="1374" r:id="rId36"/>
    <p:sldId id="1348" r:id="rId37"/>
    <p:sldId id="1347" r:id="rId38"/>
    <p:sldId id="1355" r:id="rId39"/>
    <p:sldId id="1356" r:id="rId40"/>
    <p:sldId id="1365" r:id="rId41"/>
    <p:sldId id="1367" r:id="rId42"/>
    <p:sldId id="1368" r:id="rId43"/>
    <p:sldId id="1329" r:id="rId44"/>
    <p:sldId id="1330" r:id="rId45"/>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Montserrat" panose="00000500000000000000" pitchFamily="2" charset="0"/>
      <p:regular r:id="rId51"/>
      <p:boldItalic r:id="rId52"/>
    </p:embeddedFont>
    <p:embeddedFont>
      <p:font typeface="Montserrat Medium" panose="00000600000000000000" pitchFamily="2" charset="0"/>
      <p:italic r:id="rId53"/>
    </p:embeddedFont>
    <p:embeddedFont>
      <p:font typeface="Montserrat SemiBold" panose="00000700000000000000" pitchFamily="2" charset="0"/>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vier Cornelio Roman" initials="JCR" lastIdx="1" clrIdx="0">
    <p:extLst>
      <p:ext uri="{19B8F6BF-5375-455C-9EA6-DF929625EA0E}">
        <p15:presenceInfo xmlns:p15="http://schemas.microsoft.com/office/powerpoint/2012/main" userId="S::javier.cornelio@prodecon.gob.mx::864ebf29-5240-4626-aed2-06106d84c0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2682"/>
    <a:srgbClr val="94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9" autoAdjust="0"/>
    <p:restoredTop sz="94660"/>
  </p:normalViewPr>
  <p:slideViewPr>
    <p:cSldViewPr snapToGrid="0">
      <p:cViewPr varScale="1">
        <p:scale>
          <a:sx n="72" d="100"/>
          <a:sy n="72" d="100"/>
        </p:scale>
        <p:origin x="684" y="66"/>
      </p:cViewPr>
      <p:guideLst/>
    </p:cSldViewPr>
  </p:slideViewPr>
  <p:notesTextViewPr>
    <p:cViewPr>
      <p:scale>
        <a:sx n="1" d="1"/>
        <a:sy n="1" d="1"/>
      </p:scale>
      <p:origin x="0" y="0"/>
    </p:cViewPr>
  </p:notesTextViewPr>
  <p:sorterViewPr>
    <p:cViewPr>
      <p:scale>
        <a:sx n="150" d="100"/>
        <a:sy n="150" d="100"/>
      </p:scale>
      <p:origin x="0" y="-5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98690E-C7ED-4850-B4EC-05D884AD6BA1}" type="doc">
      <dgm:prSet loTypeId="urn:microsoft.com/office/officeart/2005/8/layout/default" loCatId="list" qsTypeId="urn:microsoft.com/office/officeart/2005/8/quickstyle/simple2" qsCatId="simple" csTypeId="urn:microsoft.com/office/officeart/2005/8/colors/accent6_1" csCatId="accent6" phldr="1"/>
      <dgm:spPr/>
      <dgm:t>
        <a:bodyPr/>
        <a:lstStyle/>
        <a:p>
          <a:endParaRPr lang="es-MX"/>
        </a:p>
      </dgm:t>
    </dgm:pt>
    <dgm:pt modelId="{5A083337-AD3C-4473-B375-5296C422883F}">
      <dgm:prSet phldrT="[Texto]" custT="1"/>
      <dgm:spPr/>
      <dgm:t>
        <a:bodyPr/>
        <a:lstStyle/>
        <a:p>
          <a:r>
            <a:rPr lang="es-MX" sz="2400" b="1" dirty="0">
              <a:solidFill>
                <a:schemeClr val="accent6">
                  <a:lumMod val="50000"/>
                </a:schemeClr>
              </a:solidFill>
              <a:latin typeface="Montserrat" panose="00000500000000000000" pitchFamily="2" charset="0"/>
            </a:rPr>
            <a:t>Camión 3 ejes</a:t>
          </a:r>
        </a:p>
      </dgm:t>
    </dgm:pt>
    <dgm:pt modelId="{E5D65AD4-A482-428B-8023-ACEEE62B27EF}" type="parTrans" cxnId="{D4576865-D0F2-45CC-A1F0-17A51BC2B7A8}">
      <dgm:prSet/>
      <dgm:spPr/>
      <dgm:t>
        <a:bodyPr/>
        <a:lstStyle/>
        <a:p>
          <a:endParaRPr lang="es-MX" sz="2400" b="1">
            <a:solidFill>
              <a:schemeClr val="accent6">
                <a:lumMod val="50000"/>
              </a:schemeClr>
            </a:solidFill>
            <a:latin typeface="Montserrat" panose="00000500000000000000" pitchFamily="2" charset="0"/>
          </a:endParaRPr>
        </a:p>
      </dgm:t>
    </dgm:pt>
    <dgm:pt modelId="{A2284176-AEC8-44FE-B565-FC9C03BE2EAF}" type="sibTrans" cxnId="{D4576865-D0F2-45CC-A1F0-17A51BC2B7A8}">
      <dgm:prSet/>
      <dgm:spPr/>
      <dgm:t>
        <a:bodyPr/>
        <a:lstStyle/>
        <a:p>
          <a:endParaRPr lang="es-MX" sz="2400" b="1">
            <a:solidFill>
              <a:schemeClr val="accent6">
                <a:lumMod val="50000"/>
              </a:schemeClr>
            </a:solidFill>
            <a:latin typeface="Montserrat" panose="00000500000000000000" pitchFamily="2" charset="0"/>
          </a:endParaRPr>
        </a:p>
      </dgm:t>
    </dgm:pt>
    <dgm:pt modelId="{55BC4244-66E3-4E91-958B-7D93B1B63047}">
      <dgm:prSet phldrT="[Texto]" custT="1"/>
      <dgm:spPr/>
      <dgm:t>
        <a:bodyPr/>
        <a:lstStyle/>
        <a:p>
          <a:r>
            <a:rPr lang="es-MX" sz="2400" b="1" dirty="0">
              <a:solidFill>
                <a:schemeClr val="accent6">
                  <a:lumMod val="50000"/>
                </a:schemeClr>
              </a:solidFill>
              <a:latin typeface="Montserrat" panose="00000500000000000000" pitchFamily="2" charset="0"/>
            </a:rPr>
            <a:t>Tramo federal </a:t>
          </a:r>
        </a:p>
        <a:p>
          <a:r>
            <a:rPr lang="es-MX" sz="2400" b="1" dirty="0">
              <a:solidFill>
                <a:schemeClr val="accent6">
                  <a:lumMod val="50000"/>
                </a:schemeClr>
              </a:solidFill>
              <a:latin typeface="Montserrat" panose="00000500000000000000" pitchFamily="2" charset="0"/>
            </a:rPr>
            <a:t>(&lt; 30 km)</a:t>
          </a:r>
        </a:p>
      </dgm:t>
    </dgm:pt>
    <dgm:pt modelId="{353C5677-6961-48E3-81DD-CDA40B6AF508}" type="parTrans" cxnId="{1FA1CA87-1430-484D-83F6-DF9B2C999145}">
      <dgm:prSet/>
      <dgm:spPr/>
      <dgm:t>
        <a:bodyPr/>
        <a:lstStyle/>
        <a:p>
          <a:endParaRPr lang="es-MX" sz="2400" b="1">
            <a:solidFill>
              <a:schemeClr val="accent6">
                <a:lumMod val="50000"/>
              </a:schemeClr>
            </a:solidFill>
            <a:latin typeface="Montserrat" panose="00000500000000000000" pitchFamily="2" charset="0"/>
          </a:endParaRPr>
        </a:p>
      </dgm:t>
    </dgm:pt>
    <dgm:pt modelId="{8475889B-B6AA-4D9D-AEB9-0C0FCD188A53}" type="sibTrans" cxnId="{1FA1CA87-1430-484D-83F6-DF9B2C999145}">
      <dgm:prSet/>
      <dgm:spPr/>
      <dgm:t>
        <a:bodyPr/>
        <a:lstStyle/>
        <a:p>
          <a:endParaRPr lang="es-MX" sz="2400" b="1">
            <a:solidFill>
              <a:schemeClr val="accent6">
                <a:lumMod val="50000"/>
              </a:schemeClr>
            </a:solidFill>
            <a:latin typeface="Montserrat" panose="00000500000000000000" pitchFamily="2" charset="0"/>
          </a:endParaRPr>
        </a:p>
      </dgm:t>
    </dgm:pt>
    <dgm:pt modelId="{7897DB00-F0FC-4E8A-84C0-7B779B241EE8}" type="pres">
      <dgm:prSet presAssocID="{2198690E-C7ED-4850-B4EC-05D884AD6BA1}" presName="diagram" presStyleCnt="0">
        <dgm:presLayoutVars>
          <dgm:dir/>
          <dgm:resizeHandles val="exact"/>
        </dgm:presLayoutVars>
      </dgm:prSet>
      <dgm:spPr/>
    </dgm:pt>
    <dgm:pt modelId="{228A4071-597B-40BB-94A7-366C137D6A1B}" type="pres">
      <dgm:prSet presAssocID="{5A083337-AD3C-4473-B375-5296C422883F}" presName="node" presStyleLbl="node1" presStyleIdx="0" presStyleCnt="2" custLinFactNeighborX="-83565" custLinFactNeighborY="20857">
        <dgm:presLayoutVars>
          <dgm:bulletEnabled val="1"/>
        </dgm:presLayoutVars>
      </dgm:prSet>
      <dgm:spPr/>
    </dgm:pt>
    <dgm:pt modelId="{BE700256-07D0-4706-9B43-72EEB3D585CA}" type="pres">
      <dgm:prSet presAssocID="{A2284176-AEC8-44FE-B565-FC9C03BE2EAF}" presName="sibTrans" presStyleCnt="0"/>
      <dgm:spPr/>
    </dgm:pt>
    <dgm:pt modelId="{273E6FA2-C200-44A5-B2B5-93E7DDBB6482}" type="pres">
      <dgm:prSet presAssocID="{55BC4244-66E3-4E91-958B-7D93B1B63047}" presName="node" presStyleLbl="node1" presStyleIdx="1" presStyleCnt="2" custLinFactNeighborX="22754">
        <dgm:presLayoutVars>
          <dgm:bulletEnabled val="1"/>
        </dgm:presLayoutVars>
      </dgm:prSet>
      <dgm:spPr/>
    </dgm:pt>
  </dgm:ptLst>
  <dgm:cxnLst>
    <dgm:cxn modelId="{D4576865-D0F2-45CC-A1F0-17A51BC2B7A8}" srcId="{2198690E-C7ED-4850-B4EC-05D884AD6BA1}" destId="{5A083337-AD3C-4473-B375-5296C422883F}" srcOrd="0" destOrd="0" parTransId="{E5D65AD4-A482-428B-8023-ACEEE62B27EF}" sibTransId="{A2284176-AEC8-44FE-B565-FC9C03BE2EAF}"/>
    <dgm:cxn modelId="{1FA1CA87-1430-484D-83F6-DF9B2C999145}" srcId="{2198690E-C7ED-4850-B4EC-05D884AD6BA1}" destId="{55BC4244-66E3-4E91-958B-7D93B1B63047}" srcOrd="1" destOrd="0" parTransId="{353C5677-6961-48E3-81DD-CDA40B6AF508}" sibTransId="{8475889B-B6AA-4D9D-AEB9-0C0FCD188A53}"/>
    <dgm:cxn modelId="{0366EDB6-AEE5-4AE3-BFD2-881BF1CA8B15}" type="presOf" srcId="{2198690E-C7ED-4850-B4EC-05D884AD6BA1}" destId="{7897DB00-F0FC-4E8A-84C0-7B779B241EE8}" srcOrd="0" destOrd="0" presId="urn:microsoft.com/office/officeart/2005/8/layout/default"/>
    <dgm:cxn modelId="{8AE41CC9-65BB-4761-A84E-AE4AFA09A929}" type="presOf" srcId="{55BC4244-66E3-4E91-958B-7D93B1B63047}" destId="{273E6FA2-C200-44A5-B2B5-93E7DDBB6482}" srcOrd="0" destOrd="0" presId="urn:microsoft.com/office/officeart/2005/8/layout/default"/>
    <dgm:cxn modelId="{11DC76CA-856E-4B6F-AC05-54C11752DDD8}" type="presOf" srcId="{5A083337-AD3C-4473-B375-5296C422883F}" destId="{228A4071-597B-40BB-94A7-366C137D6A1B}" srcOrd="0" destOrd="0" presId="urn:microsoft.com/office/officeart/2005/8/layout/default"/>
    <dgm:cxn modelId="{FDD939B1-0AB9-4DAB-BD57-A9A859569E08}" type="presParOf" srcId="{7897DB00-F0FC-4E8A-84C0-7B779B241EE8}" destId="{228A4071-597B-40BB-94A7-366C137D6A1B}" srcOrd="0" destOrd="0" presId="urn:microsoft.com/office/officeart/2005/8/layout/default"/>
    <dgm:cxn modelId="{A77DDAAB-868A-40FB-9F9A-D07EE1B0941D}" type="presParOf" srcId="{7897DB00-F0FC-4E8A-84C0-7B779B241EE8}" destId="{BE700256-07D0-4706-9B43-72EEB3D585CA}" srcOrd="1" destOrd="0" presId="urn:microsoft.com/office/officeart/2005/8/layout/default"/>
    <dgm:cxn modelId="{494BB178-B007-4438-9C52-F673E23F8A29}" type="presParOf" srcId="{7897DB00-F0FC-4E8A-84C0-7B779B241EE8}" destId="{273E6FA2-C200-44A5-B2B5-93E7DDBB6482}"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F78C4-F44D-41B9-8660-E5FC97770B55}"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MX"/>
        </a:p>
      </dgm:t>
    </dgm:pt>
    <dgm:pt modelId="{01B9B058-0843-4E28-8457-6191C105577C}">
      <dgm:prSet phldrT="[Texto]" custT="1">
        <dgm:style>
          <a:lnRef idx="3">
            <a:schemeClr val="lt1"/>
          </a:lnRef>
          <a:fillRef idx="1">
            <a:schemeClr val="dk1"/>
          </a:fillRef>
          <a:effectRef idx="1">
            <a:schemeClr val="dk1"/>
          </a:effectRef>
          <a:fontRef idx="minor">
            <a:schemeClr val="lt1"/>
          </a:fontRef>
        </dgm:style>
      </dgm:prSet>
      <dgm:spPr/>
      <dgm:t>
        <a:bodyPr/>
        <a:lstStyle/>
        <a:p>
          <a:r>
            <a:rPr lang="es-MX" sz="2000" b="1" dirty="0">
              <a:latin typeface="Montserrat" panose="00000500000000000000" pitchFamily="2" charset="0"/>
            </a:rPr>
            <a:t>Tramo Federal</a:t>
          </a:r>
        </a:p>
      </dgm:t>
    </dgm:pt>
    <dgm:pt modelId="{15D068C4-69CA-4918-8C72-BF771B5857CE}" type="parTrans" cxnId="{E8AB7523-D464-4383-AC08-E17F5DAD6920}">
      <dgm:prSet/>
      <dgm:spPr/>
      <dgm:t>
        <a:bodyPr/>
        <a:lstStyle/>
        <a:p>
          <a:endParaRPr lang="es-MX">
            <a:latin typeface="Montserrat" panose="00000500000000000000" pitchFamily="2" charset="0"/>
          </a:endParaRPr>
        </a:p>
      </dgm:t>
    </dgm:pt>
    <dgm:pt modelId="{9018A6A4-1649-41DE-8ADA-AFC18B7F5618}" type="sibTrans" cxnId="{E8AB7523-D464-4383-AC08-E17F5DAD6920}">
      <dgm:prSet/>
      <dgm:spPr/>
      <dgm:t>
        <a:bodyPr/>
        <a:lstStyle/>
        <a:p>
          <a:endParaRPr lang="es-MX">
            <a:latin typeface="Montserrat" panose="00000500000000000000" pitchFamily="2" charset="0"/>
          </a:endParaRPr>
        </a:p>
      </dgm:t>
    </dgm:pt>
    <dgm:pt modelId="{C75D7953-01BB-4755-B37F-97CEE2710963}">
      <dgm:prSet phldrT="[Texto]" custT="1"/>
      <dgm:spPr/>
      <dgm:t>
        <a:bodyPr/>
        <a:lstStyle/>
        <a:p>
          <a:pPr algn="ctr">
            <a:buNone/>
          </a:pPr>
          <a:r>
            <a:rPr lang="es-MX" sz="1600" b="1" i="1" kern="1200" dirty="0">
              <a:solidFill>
                <a:srgbClr val="000000"/>
              </a:solidFill>
              <a:latin typeface="Montserrat" panose="00000500000000000000" pitchFamily="2" charset="0"/>
              <a:ea typeface="+mn-ea"/>
              <a:cs typeface="+mn-cs"/>
            </a:rPr>
            <a:t>Con Carta Porte</a:t>
          </a:r>
        </a:p>
      </dgm:t>
    </dgm:pt>
    <dgm:pt modelId="{98F920BF-A079-4AD7-80E1-545571B3130C}" type="parTrans" cxnId="{70752073-2A1E-4B70-A4F7-FF55B5D022A2}">
      <dgm:prSet/>
      <dgm:spPr/>
      <dgm:t>
        <a:bodyPr/>
        <a:lstStyle/>
        <a:p>
          <a:endParaRPr lang="es-MX">
            <a:latin typeface="Montserrat" panose="00000500000000000000" pitchFamily="2" charset="0"/>
          </a:endParaRPr>
        </a:p>
      </dgm:t>
    </dgm:pt>
    <dgm:pt modelId="{1204A642-656C-444A-8D61-343BA17E535F}" type="sibTrans" cxnId="{70752073-2A1E-4B70-A4F7-FF55B5D022A2}">
      <dgm:prSet/>
      <dgm:spPr/>
      <dgm:t>
        <a:bodyPr/>
        <a:lstStyle/>
        <a:p>
          <a:endParaRPr lang="es-MX">
            <a:latin typeface="Montserrat" panose="00000500000000000000" pitchFamily="2" charset="0"/>
          </a:endParaRPr>
        </a:p>
      </dgm:t>
    </dgm:pt>
    <dgm:pt modelId="{FA87C6CB-1B66-43D0-AFB6-6D3B40996CE4}">
      <dgm:prSet phldrT="[Texto]" custT="1"/>
      <dgm:spPr/>
      <dgm:t>
        <a:bodyPr/>
        <a:lstStyle/>
        <a:p>
          <a:r>
            <a:rPr lang="es-MX" sz="2000" b="1" dirty="0">
              <a:latin typeface="Montserrat" panose="00000500000000000000" pitchFamily="2" charset="0"/>
            </a:rPr>
            <a:t>&lt; 30 km</a:t>
          </a:r>
        </a:p>
      </dgm:t>
    </dgm:pt>
    <dgm:pt modelId="{961674BC-E903-44C9-933F-B2462184F75F}" type="parTrans" cxnId="{2097E15B-EC5A-4073-9295-49C65788E691}">
      <dgm:prSet/>
      <dgm:spPr/>
      <dgm:t>
        <a:bodyPr/>
        <a:lstStyle/>
        <a:p>
          <a:endParaRPr lang="es-MX">
            <a:latin typeface="Montserrat" panose="00000500000000000000" pitchFamily="2" charset="0"/>
          </a:endParaRPr>
        </a:p>
      </dgm:t>
    </dgm:pt>
    <dgm:pt modelId="{2A2E064D-BA8D-45BD-BF41-1C32E513693B}" type="sibTrans" cxnId="{2097E15B-EC5A-4073-9295-49C65788E691}">
      <dgm:prSet/>
      <dgm:spPr/>
      <dgm:t>
        <a:bodyPr/>
        <a:lstStyle/>
        <a:p>
          <a:endParaRPr lang="es-MX">
            <a:latin typeface="Montserrat" panose="00000500000000000000" pitchFamily="2" charset="0"/>
          </a:endParaRPr>
        </a:p>
      </dgm:t>
    </dgm:pt>
    <dgm:pt modelId="{3DDB9DC6-9F76-445A-87B9-C605BFFE3DA9}">
      <dgm:prSet phldrT="[Texto]" custT="1"/>
      <dgm:spPr/>
      <dgm:t>
        <a:bodyPr/>
        <a:lstStyle/>
        <a:p>
          <a:pPr algn="ctr">
            <a:buNone/>
          </a:pPr>
          <a:r>
            <a:rPr lang="es-MX" sz="1600" b="1" i="1" dirty="0">
              <a:solidFill>
                <a:schemeClr val="tx1"/>
              </a:solidFill>
              <a:latin typeface="Montserrat" panose="00000500000000000000" pitchFamily="2" charset="0"/>
            </a:rPr>
            <a:t>Sin Carta Porte</a:t>
          </a:r>
        </a:p>
      </dgm:t>
    </dgm:pt>
    <dgm:pt modelId="{B9D23D51-0755-4089-BBEA-ACD4E47CAF5B}" type="parTrans" cxnId="{5895727C-8708-48E8-8E65-6B29DB5D967B}">
      <dgm:prSet/>
      <dgm:spPr/>
      <dgm:t>
        <a:bodyPr/>
        <a:lstStyle/>
        <a:p>
          <a:endParaRPr lang="es-MX">
            <a:latin typeface="Montserrat" panose="00000500000000000000" pitchFamily="2" charset="0"/>
          </a:endParaRPr>
        </a:p>
      </dgm:t>
    </dgm:pt>
    <dgm:pt modelId="{1C1C9B89-7A29-414F-A7D1-4AE5625D9CF5}" type="sibTrans" cxnId="{5895727C-8708-48E8-8E65-6B29DB5D967B}">
      <dgm:prSet/>
      <dgm:spPr/>
      <dgm:t>
        <a:bodyPr/>
        <a:lstStyle/>
        <a:p>
          <a:endParaRPr lang="es-MX">
            <a:latin typeface="Montserrat" panose="00000500000000000000" pitchFamily="2" charset="0"/>
          </a:endParaRPr>
        </a:p>
      </dgm:t>
    </dgm:pt>
    <dgm:pt modelId="{01E02364-BB45-4EBA-8278-848CE4E6A1F1}">
      <dgm:prSet phldrT="[Texto]" custT="1"/>
      <dgm:spPr>
        <a:solidFill>
          <a:schemeClr val="accent1"/>
        </a:solidFill>
      </dgm:spPr>
      <dgm:t>
        <a:bodyPr/>
        <a:lstStyle/>
        <a:p>
          <a:pPr>
            <a:buNone/>
          </a:pPr>
          <a:r>
            <a:rPr lang="es-MX" sz="2000" b="1" dirty="0">
              <a:latin typeface="Montserrat" panose="00000500000000000000" pitchFamily="2" charset="0"/>
            </a:rPr>
            <a:t>Vehículo ligero (C2)</a:t>
          </a:r>
        </a:p>
      </dgm:t>
    </dgm:pt>
    <dgm:pt modelId="{BCE73081-294A-4536-B556-49714557A4E6}" type="parTrans" cxnId="{A22E971A-DAFB-4F21-9469-EA6FF0AEF8F6}">
      <dgm:prSet/>
      <dgm:spPr/>
      <dgm:t>
        <a:bodyPr/>
        <a:lstStyle/>
        <a:p>
          <a:endParaRPr lang="es-MX"/>
        </a:p>
      </dgm:t>
    </dgm:pt>
    <dgm:pt modelId="{3FCC526B-E22E-4ED1-8281-DD12D4E7A31B}" type="sibTrans" cxnId="{A22E971A-DAFB-4F21-9469-EA6FF0AEF8F6}">
      <dgm:prSet/>
      <dgm:spPr/>
      <dgm:t>
        <a:bodyPr/>
        <a:lstStyle/>
        <a:p>
          <a:endParaRPr lang="es-MX"/>
        </a:p>
      </dgm:t>
    </dgm:pt>
    <dgm:pt modelId="{7C107DD7-2DA3-40CD-BE39-6732148DC6A9}" type="pres">
      <dgm:prSet presAssocID="{665F78C4-F44D-41B9-8660-E5FC97770B55}" presName="rootnode" presStyleCnt="0">
        <dgm:presLayoutVars>
          <dgm:chMax/>
          <dgm:chPref/>
          <dgm:dir/>
          <dgm:animLvl val="lvl"/>
        </dgm:presLayoutVars>
      </dgm:prSet>
      <dgm:spPr/>
    </dgm:pt>
    <dgm:pt modelId="{DAA513EB-1D4F-47F3-989D-E976EB8567C0}" type="pres">
      <dgm:prSet presAssocID="{01B9B058-0843-4E28-8457-6191C105577C}" presName="composite" presStyleCnt="0"/>
      <dgm:spPr/>
    </dgm:pt>
    <dgm:pt modelId="{34296A3B-7B3D-420E-808F-1699FC0E1C0A}" type="pres">
      <dgm:prSet presAssocID="{01B9B058-0843-4E28-8457-6191C105577C}" presName="bentUpArrow1" presStyleLbl="alignImgPlace1" presStyleIdx="0" presStyleCnt="2"/>
      <dgm:spPr/>
    </dgm:pt>
    <dgm:pt modelId="{6BB4A51F-E33F-4AE0-90DA-9CA7376AC214}" type="pres">
      <dgm:prSet presAssocID="{01B9B058-0843-4E28-8457-6191C105577C}" presName="ParentText" presStyleLbl="node1" presStyleIdx="0" presStyleCnt="3" custScaleX="108866">
        <dgm:presLayoutVars>
          <dgm:chMax val="1"/>
          <dgm:chPref val="1"/>
          <dgm:bulletEnabled val="1"/>
        </dgm:presLayoutVars>
      </dgm:prSet>
      <dgm:spPr/>
    </dgm:pt>
    <dgm:pt modelId="{E07E3981-9FFE-4DA9-A0B8-DDF53C1BB3D8}" type="pres">
      <dgm:prSet presAssocID="{01B9B058-0843-4E28-8457-6191C105577C}" presName="ChildText" presStyleLbl="revTx" presStyleIdx="0" presStyleCnt="2" custScaleX="138434" custLinFactNeighborX="38659" custLinFactNeighborY="7346">
        <dgm:presLayoutVars>
          <dgm:chMax val="0"/>
          <dgm:chPref val="0"/>
          <dgm:bulletEnabled val="1"/>
        </dgm:presLayoutVars>
      </dgm:prSet>
      <dgm:spPr/>
    </dgm:pt>
    <dgm:pt modelId="{C6C67131-1AF1-4EBE-8F51-162995845A3E}" type="pres">
      <dgm:prSet presAssocID="{9018A6A4-1649-41DE-8ADA-AFC18B7F5618}" presName="sibTrans" presStyleCnt="0"/>
      <dgm:spPr/>
    </dgm:pt>
    <dgm:pt modelId="{F8B7519E-E6CA-4C89-99B8-93CDDE38E5D1}" type="pres">
      <dgm:prSet presAssocID="{FA87C6CB-1B66-43D0-AFB6-6D3B40996CE4}" presName="composite" presStyleCnt="0"/>
      <dgm:spPr/>
    </dgm:pt>
    <dgm:pt modelId="{9E0B6707-E69C-4B86-B592-E8DC63D88577}" type="pres">
      <dgm:prSet presAssocID="{FA87C6CB-1B66-43D0-AFB6-6D3B40996CE4}" presName="bentUpArrow1" presStyleLbl="alignImgPlace1" presStyleIdx="1" presStyleCnt="2"/>
      <dgm:spPr/>
    </dgm:pt>
    <dgm:pt modelId="{502D6983-DEE7-42E1-B0C4-20A20FE32F52}" type="pres">
      <dgm:prSet presAssocID="{FA87C6CB-1B66-43D0-AFB6-6D3B40996CE4}" presName="ParentText" presStyleLbl="node1" presStyleIdx="1" presStyleCnt="3" custScaleX="108866">
        <dgm:presLayoutVars>
          <dgm:chMax val="1"/>
          <dgm:chPref val="1"/>
          <dgm:bulletEnabled val="1"/>
        </dgm:presLayoutVars>
      </dgm:prSet>
      <dgm:spPr/>
    </dgm:pt>
    <dgm:pt modelId="{48F55BFB-933C-4C19-8624-8475FD25D91A}" type="pres">
      <dgm:prSet presAssocID="{FA87C6CB-1B66-43D0-AFB6-6D3B40996CE4}" presName="ChildText" presStyleLbl="revTx" presStyleIdx="1" presStyleCnt="2" custScaleX="136928" custLinFactNeighborX="20620" custLinFactNeighborY="-1395">
        <dgm:presLayoutVars>
          <dgm:chMax val="0"/>
          <dgm:chPref val="0"/>
          <dgm:bulletEnabled val="1"/>
        </dgm:presLayoutVars>
      </dgm:prSet>
      <dgm:spPr/>
    </dgm:pt>
    <dgm:pt modelId="{F5E0EBED-0320-4511-A95D-381853814DF8}" type="pres">
      <dgm:prSet presAssocID="{2A2E064D-BA8D-45BD-BF41-1C32E513693B}" presName="sibTrans" presStyleCnt="0"/>
      <dgm:spPr/>
    </dgm:pt>
    <dgm:pt modelId="{C4CB50CF-A8A8-4AF0-8BDC-27C462F1142C}" type="pres">
      <dgm:prSet presAssocID="{01E02364-BB45-4EBA-8278-848CE4E6A1F1}" presName="composite" presStyleCnt="0"/>
      <dgm:spPr/>
    </dgm:pt>
    <dgm:pt modelId="{24DF7CE8-887E-4309-AF55-EC1EB6D376EB}" type="pres">
      <dgm:prSet presAssocID="{01E02364-BB45-4EBA-8278-848CE4E6A1F1}" presName="ParentText" presStyleLbl="node1" presStyleIdx="2" presStyleCnt="3" custScaleX="108866">
        <dgm:presLayoutVars>
          <dgm:chMax val="1"/>
          <dgm:chPref val="1"/>
          <dgm:bulletEnabled val="1"/>
        </dgm:presLayoutVars>
      </dgm:prSet>
      <dgm:spPr/>
    </dgm:pt>
  </dgm:ptLst>
  <dgm:cxnLst>
    <dgm:cxn modelId="{A81A0C19-1954-48DB-BB5D-CCC3633F1B70}" type="presOf" srcId="{C75D7953-01BB-4755-B37F-97CEE2710963}" destId="{E07E3981-9FFE-4DA9-A0B8-DDF53C1BB3D8}" srcOrd="0" destOrd="0" presId="urn:microsoft.com/office/officeart/2005/8/layout/StepDownProcess"/>
    <dgm:cxn modelId="{A22E971A-DAFB-4F21-9469-EA6FF0AEF8F6}" srcId="{665F78C4-F44D-41B9-8660-E5FC97770B55}" destId="{01E02364-BB45-4EBA-8278-848CE4E6A1F1}" srcOrd="2" destOrd="0" parTransId="{BCE73081-294A-4536-B556-49714557A4E6}" sibTransId="{3FCC526B-E22E-4ED1-8281-DD12D4E7A31B}"/>
    <dgm:cxn modelId="{E8AB7523-D464-4383-AC08-E17F5DAD6920}" srcId="{665F78C4-F44D-41B9-8660-E5FC97770B55}" destId="{01B9B058-0843-4E28-8457-6191C105577C}" srcOrd="0" destOrd="0" parTransId="{15D068C4-69CA-4918-8C72-BF771B5857CE}" sibTransId="{9018A6A4-1649-41DE-8ADA-AFC18B7F5618}"/>
    <dgm:cxn modelId="{DBE48B3D-486A-4A79-953A-A75DE77F37AB}" type="presOf" srcId="{01B9B058-0843-4E28-8457-6191C105577C}" destId="{6BB4A51F-E33F-4AE0-90DA-9CA7376AC214}" srcOrd="0" destOrd="0" presId="urn:microsoft.com/office/officeart/2005/8/layout/StepDownProcess"/>
    <dgm:cxn modelId="{2097E15B-EC5A-4073-9295-49C65788E691}" srcId="{665F78C4-F44D-41B9-8660-E5FC97770B55}" destId="{FA87C6CB-1B66-43D0-AFB6-6D3B40996CE4}" srcOrd="1" destOrd="0" parTransId="{961674BC-E903-44C9-933F-B2462184F75F}" sibTransId="{2A2E064D-BA8D-45BD-BF41-1C32E513693B}"/>
    <dgm:cxn modelId="{50AC5D41-D6D0-4025-AA0A-7A76CA9CF5F0}" type="presOf" srcId="{665F78C4-F44D-41B9-8660-E5FC97770B55}" destId="{7C107DD7-2DA3-40CD-BE39-6732148DC6A9}" srcOrd="0" destOrd="0" presId="urn:microsoft.com/office/officeart/2005/8/layout/StepDownProcess"/>
    <dgm:cxn modelId="{70752073-2A1E-4B70-A4F7-FF55B5D022A2}" srcId="{01B9B058-0843-4E28-8457-6191C105577C}" destId="{C75D7953-01BB-4755-B37F-97CEE2710963}" srcOrd="0" destOrd="0" parTransId="{98F920BF-A079-4AD7-80E1-545571B3130C}" sibTransId="{1204A642-656C-444A-8D61-343BA17E535F}"/>
    <dgm:cxn modelId="{DBEEEE5A-3DD3-40D8-86E5-E2CF25188859}" type="presOf" srcId="{FA87C6CB-1B66-43D0-AFB6-6D3B40996CE4}" destId="{502D6983-DEE7-42E1-B0C4-20A20FE32F52}" srcOrd="0" destOrd="0" presId="urn:microsoft.com/office/officeart/2005/8/layout/StepDownProcess"/>
    <dgm:cxn modelId="{5895727C-8708-48E8-8E65-6B29DB5D967B}" srcId="{FA87C6CB-1B66-43D0-AFB6-6D3B40996CE4}" destId="{3DDB9DC6-9F76-445A-87B9-C605BFFE3DA9}" srcOrd="0" destOrd="0" parTransId="{B9D23D51-0755-4089-BBEA-ACD4E47CAF5B}" sibTransId="{1C1C9B89-7A29-414F-A7D1-4AE5625D9CF5}"/>
    <dgm:cxn modelId="{CD7EFE8D-F945-43E0-B8C0-A5A315C4D9D8}" type="presOf" srcId="{01E02364-BB45-4EBA-8278-848CE4E6A1F1}" destId="{24DF7CE8-887E-4309-AF55-EC1EB6D376EB}" srcOrd="0" destOrd="0" presId="urn:microsoft.com/office/officeart/2005/8/layout/StepDownProcess"/>
    <dgm:cxn modelId="{14513F95-BF79-407C-A4DB-1FCB7F1AE214}" type="presOf" srcId="{3DDB9DC6-9F76-445A-87B9-C605BFFE3DA9}" destId="{48F55BFB-933C-4C19-8624-8475FD25D91A}" srcOrd="0" destOrd="0" presId="urn:microsoft.com/office/officeart/2005/8/layout/StepDownProcess"/>
    <dgm:cxn modelId="{36B89BC5-E185-4573-B845-EAF12B941D84}" type="presParOf" srcId="{7C107DD7-2DA3-40CD-BE39-6732148DC6A9}" destId="{DAA513EB-1D4F-47F3-989D-E976EB8567C0}" srcOrd="0" destOrd="0" presId="urn:microsoft.com/office/officeart/2005/8/layout/StepDownProcess"/>
    <dgm:cxn modelId="{8BF8429E-EDBD-4C90-90E6-3F04FAD2C80F}" type="presParOf" srcId="{DAA513EB-1D4F-47F3-989D-E976EB8567C0}" destId="{34296A3B-7B3D-420E-808F-1699FC0E1C0A}" srcOrd="0" destOrd="0" presId="urn:microsoft.com/office/officeart/2005/8/layout/StepDownProcess"/>
    <dgm:cxn modelId="{CAF06DF5-1CDC-4BFB-AC48-0136F8BFCC6B}" type="presParOf" srcId="{DAA513EB-1D4F-47F3-989D-E976EB8567C0}" destId="{6BB4A51F-E33F-4AE0-90DA-9CA7376AC214}" srcOrd="1" destOrd="0" presId="urn:microsoft.com/office/officeart/2005/8/layout/StepDownProcess"/>
    <dgm:cxn modelId="{F6A3A166-2DA4-4C39-BB58-91083A45CB8F}" type="presParOf" srcId="{DAA513EB-1D4F-47F3-989D-E976EB8567C0}" destId="{E07E3981-9FFE-4DA9-A0B8-DDF53C1BB3D8}" srcOrd="2" destOrd="0" presId="urn:microsoft.com/office/officeart/2005/8/layout/StepDownProcess"/>
    <dgm:cxn modelId="{3D4D47D8-04BC-4698-A1A7-5FC22B82636B}" type="presParOf" srcId="{7C107DD7-2DA3-40CD-BE39-6732148DC6A9}" destId="{C6C67131-1AF1-4EBE-8F51-162995845A3E}" srcOrd="1" destOrd="0" presId="urn:microsoft.com/office/officeart/2005/8/layout/StepDownProcess"/>
    <dgm:cxn modelId="{3C9A0F11-3B0A-4129-A46D-E5C5B7762252}" type="presParOf" srcId="{7C107DD7-2DA3-40CD-BE39-6732148DC6A9}" destId="{F8B7519E-E6CA-4C89-99B8-93CDDE38E5D1}" srcOrd="2" destOrd="0" presId="urn:microsoft.com/office/officeart/2005/8/layout/StepDownProcess"/>
    <dgm:cxn modelId="{9550574C-1E0A-4C2F-8D0C-872185440468}" type="presParOf" srcId="{F8B7519E-E6CA-4C89-99B8-93CDDE38E5D1}" destId="{9E0B6707-E69C-4B86-B592-E8DC63D88577}" srcOrd="0" destOrd="0" presId="urn:microsoft.com/office/officeart/2005/8/layout/StepDownProcess"/>
    <dgm:cxn modelId="{D7BC21DD-B1B3-4B42-B5F3-1086D9F3AA30}" type="presParOf" srcId="{F8B7519E-E6CA-4C89-99B8-93CDDE38E5D1}" destId="{502D6983-DEE7-42E1-B0C4-20A20FE32F52}" srcOrd="1" destOrd="0" presId="urn:microsoft.com/office/officeart/2005/8/layout/StepDownProcess"/>
    <dgm:cxn modelId="{6E4FFF98-C94B-4390-9197-520E3DF01079}" type="presParOf" srcId="{F8B7519E-E6CA-4C89-99B8-93CDDE38E5D1}" destId="{48F55BFB-933C-4C19-8624-8475FD25D91A}" srcOrd="2" destOrd="0" presId="urn:microsoft.com/office/officeart/2005/8/layout/StepDownProcess"/>
    <dgm:cxn modelId="{184D6A40-973B-43A7-B802-6774D1A71987}" type="presParOf" srcId="{7C107DD7-2DA3-40CD-BE39-6732148DC6A9}" destId="{F5E0EBED-0320-4511-A95D-381853814DF8}" srcOrd="3" destOrd="0" presId="urn:microsoft.com/office/officeart/2005/8/layout/StepDownProcess"/>
    <dgm:cxn modelId="{9E0EA474-959F-4F8D-BCD3-E963F211D32C}" type="presParOf" srcId="{7C107DD7-2DA3-40CD-BE39-6732148DC6A9}" destId="{C4CB50CF-A8A8-4AF0-8BDC-27C462F1142C}" srcOrd="4" destOrd="0" presId="urn:microsoft.com/office/officeart/2005/8/layout/StepDownProcess"/>
    <dgm:cxn modelId="{C5A234F6-3330-4E69-8A93-20A89F285C9B}" type="presParOf" srcId="{C4CB50CF-A8A8-4AF0-8BDC-27C462F1142C}" destId="{24DF7CE8-887E-4309-AF55-EC1EB6D376EB}"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A4071-597B-40BB-94A7-366C137D6A1B}">
      <dsp:nvSpPr>
        <dsp:cNvPr id="0" name=""/>
        <dsp:cNvSpPr/>
      </dsp:nvSpPr>
      <dsp:spPr>
        <a:xfrm>
          <a:off x="0" y="474"/>
          <a:ext cx="2620906" cy="1572543"/>
        </a:xfrm>
        <a:prstGeom prst="rect">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solidFill>
                <a:schemeClr val="accent6">
                  <a:lumMod val="50000"/>
                </a:schemeClr>
              </a:solidFill>
              <a:latin typeface="Montserrat" panose="00000500000000000000" pitchFamily="2" charset="0"/>
            </a:rPr>
            <a:t>Camión 3 ejes</a:t>
          </a:r>
        </a:p>
      </dsp:txBody>
      <dsp:txXfrm>
        <a:off x="0" y="474"/>
        <a:ext cx="2620906" cy="1572543"/>
      </dsp:txXfrm>
    </dsp:sp>
    <dsp:sp modelId="{273E6FA2-C200-44A5-B2B5-93E7DDBB6482}">
      <dsp:nvSpPr>
        <dsp:cNvPr id="0" name=""/>
        <dsp:cNvSpPr/>
      </dsp:nvSpPr>
      <dsp:spPr>
        <a:xfrm>
          <a:off x="4856341" y="237"/>
          <a:ext cx="2620906" cy="1572543"/>
        </a:xfrm>
        <a:prstGeom prst="rect">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solidFill>
                <a:schemeClr val="accent6">
                  <a:lumMod val="50000"/>
                </a:schemeClr>
              </a:solidFill>
              <a:latin typeface="Montserrat" panose="00000500000000000000" pitchFamily="2" charset="0"/>
            </a:rPr>
            <a:t>Tramo federal </a:t>
          </a:r>
        </a:p>
        <a:p>
          <a:pPr marL="0" lvl="0" indent="0" algn="ctr" defTabSz="1066800">
            <a:lnSpc>
              <a:spcPct val="90000"/>
            </a:lnSpc>
            <a:spcBef>
              <a:spcPct val="0"/>
            </a:spcBef>
            <a:spcAft>
              <a:spcPct val="35000"/>
            </a:spcAft>
            <a:buNone/>
          </a:pPr>
          <a:r>
            <a:rPr lang="es-MX" sz="2400" b="1" kern="1200" dirty="0">
              <a:solidFill>
                <a:schemeClr val="accent6">
                  <a:lumMod val="50000"/>
                </a:schemeClr>
              </a:solidFill>
              <a:latin typeface="Montserrat" panose="00000500000000000000" pitchFamily="2" charset="0"/>
            </a:rPr>
            <a:t>(&lt; 30 km)</a:t>
          </a:r>
        </a:p>
      </dsp:txBody>
      <dsp:txXfrm>
        <a:off x="4856341" y="237"/>
        <a:ext cx="2620906" cy="1572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96A3B-7B3D-420E-808F-1699FC0E1C0A}">
      <dsp:nvSpPr>
        <dsp:cNvPr id="0" name=""/>
        <dsp:cNvSpPr/>
      </dsp:nvSpPr>
      <dsp:spPr>
        <a:xfrm rot="5400000">
          <a:off x="683926" y="1115670"/>
          <a:ext cx="986714" cy="1123339"/>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B4A51F-E33F-4AE0-90DA-9CA7376AC214}">
      <dsp:nvSpPr>
        <dsp:cNvPr id="0" name=""/>
        <dsp:cNvSpPr/>
      </dsp:nvSpPr>
      <dsp:spPr>
        <a:xfrm>
          <a:off x="348873" y="21877"/>
          <a:ext cx="1808314" cy="1162678"/>
        </a:xfrm>
        <a:prstGeom prst="roundRect">
          <a:avLst>
            <a:gd name="adj" fmla="val 1667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b="1" kern="1200" dirty="0">
              <a:latin typeface="Montserrat" panose="00000500000000000000" pitchFamily="2" charset="0"/>
            </a:rPr>
            <a:t>Tramo Federal</a:t>
          </a:r>
        </a:p>
      </dsp:txBody>
      <dsp:txXfrm>
        <a:off x="405640" y="78644"/>
        <a:ext cx="1694780" cy="1049144"/>
      </dsp:txXfrm>
    </dsp:sp>
    <dsp:sp modelId="{E07E3981-9FFE-4DA9-A0B8-DDF53C1BB3D8}">
      <dsp:nvSpPr>
        <dsp:cNvPr id="0" name=""/>
        <dsp:cNvSpPr/>
      </dsp:nvSpPr>
      <dsp:spPr>
        <a:xfrm>
          <a:off x="2318429" y="201798"/>
          <a:ext cx="1672402" cy="939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ctr" defTabSz="711200">
            <a:lnSpc>
              <a:spcPct val="90000"/>
            </a:lnSpc>
            <a:spcBef>
              <a:spcPct val="0"/>
            </a:spcBef>
            <a:spcAft>
              <a:spcPct val="15000"/>
            </a:spcAft>
            <a:buNone/>
          </a:pPr>
          <a:r>
            <a:rPr lang="es-MX" sz="1600" b="1" i="1" kern="1200" dirty="0">
              <a:solidFill>
                <a:srgbClr val="000000"/>
              </a:solidFill>
              <a:latin typeface="Montserrat" panose="00000500000000000000" pitchFamily="2" charset="0"/>
              <a:ea typeface="+mn-ea"/>
              <a:cs typeface="+mn-cs"/>
            </a:rPr>
            <a:t>Con Carta Porte</a:t>
          </a:r>
        </a:p>
      </dsp:txBody>
      <dsp:txXfrm>
        <a:off x="2318429" y="201798"/>
        <a:ext cx="1672402" cy="939727"/>
      </dsp:txXfrm>
    </dsp:sp>
    <dsp:sp modelId="{9E0B6707-E69C-4B86-B592-E8DC63D88577}">
      <dsp:nvSpPr>
        <dsp:cNvPr id="0" name=""/>
        <dsp:cNvSpPr/>
      </dsp:nvSpPr>
      <dsp:spPr>
        <a:xfrm rot="5400000">
          <a:off x="2207890" y="2421741"/>
          <a:ext cx="986714" cy="1123339"/>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2D6983-DEE7-42E1-B0C4-20A20FE32F52}">
      <dsp:nvSpPr>
        <dsp:cNvPr id="0" name=""/>
        <dsp:cNvSpPr/>
      </dsp:nvSpPr>
      <dsp:spPr>
        <a:xfrm>
          <a:off x="1872837" y="1327949"/>
          <a:ext cx="1808314" cy="1162678"/>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b="1" kern="1200" dirty="0">
              <a:latin typeface="Montserrat" panose="00000500000000000000" pitchFamily="2" charset="0"/>
            </a:rPr>
            <a:t>&lt; 30 km</a:t>
          </a:r>
        </a:p>
      </dsp:txBody>
      <dsp:txXfrm>
        <a:off x="1929604" y="1384716"/>
        <a:ext cx="1694780" cy="1049144"/>
      </dsp:txXfrm>
    </dsp:sp>
    <dsp:sp modelId="{48F55BFB-933C-4C19-8624-8475FD25D91A}">
      <dsp:nvSpPr>
        <dsp:cNvPr id="0" name=""/>
        <dsp:cNvSpPr/>
      </dsp:nvSpPr>
      <dsp:spPr>
        <a:xfrm>
          <a:off x="3633563" y="1425727"/>
          <a:ext cx="1654208" cy="939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ctr" defTabSz="711200">
            <a:lnSpc>
              <a:spcPct val="90000"/>
            </a:lnSpc>
            <a:spcBef>
              <a:spcPct val="0"/>
            </a:spcBef>
            <a:spcAft>
              <a:spcPct val="15000"/>
            </a:spcAft>
            <a:buNone/>
          </a:pPr>
          <a:r>
            <a:rPr lang="es-MX" sz="1600" b="1" i="1" kern="1200" dirty="0">
              <a:solidFill>
                <a:schemeClr val="tx1"/>
              </a:solidFill>
              <a:latin typeface="Montserrat" panose="00000500000000000000" pitchFamily="2" charset="0"/>
            </a:rPr>
            <a:t>Sin Carta Porte</a:t>
          </a:r>
        </a:p>
      </dsp:txBody>
      <dsp:txXfrm>
        <a:off x="3633563" y="1425727"/>
        <a:ext cx="1654208" cy="939727"/>
      </dsp:txXfrm>
    </dsp:sp>
    <dsp:sp modelId="{24DF7CE8-887E-4309-AF55-EC1EB6D376EB}">
      <dsp:nvSpPr>
        <dsp:cNvPr id="0" name=""/>
        <dsp:cNvSpPr/>
      </dsp:nvSpPr>
      <dsp:spPr>
        <a:xfrm>
          <a:off x="3396801" y="2634020"/>
          <a:ext cx="1808314" cy="1162678"/>
        </a:xfrm>
        <a:prstGeom prst="roundRect">
          <a:avLst>
            <a:gd name="adj" fmla="val 1667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b="1" kern="1200" dirty="0">
              <a:latin typeface="Montserrat" panose="00000500000000000000" pitchFamily="2" charset="0"/>
            </a:rPr>
            <a:t>Vehículo ligero (C2)</a:t>
          </a:r>
        </a:p>
      </dsp:txBody>
      <dsp:txXfrm>
        <a:off x="3453568" y="2690787"/>
        <a:ext cx="1694780" cy="104914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MX"/>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10</a:t>
            </a:fld>
            <a:endParaRPr/>
          </a:p>
        </p:txBody>
      </p:sp>
    </p:spTree>
    <p:extLst>
      <p:ext uri="{BB962C8B-B14F-4D97-AF65-F5344CB8AC3E}">
        <p14:creationId xmlns:p14="http://schemas.microsoft.com/office/powerpoint/2010/main" val="1268752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11</a:t>
            </a:fld>
            <a:endParaRPr/>
          </a:p>
        </p:txBody>
      </p:sp>
    </p:spTree>
    <p:extLst>
      <p:ext uri="{BB962C8B-B14F-4D97-AF65-F5344CB8AC3E}">
        <p14:creationId xmlns:p14="http://schemas.microsoft.com/office/powerpoint/2010/main" val="3820958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12</a:t>
            </a:fld>
            <a:endParaRPr/>
          </a:p>
        </p:txBody>
      </p:sp>
    </p:spTree>
    <p:extLst>
      <p:ext uri="{BB962C8B-B14F-4D97-AF65-F5344CB8AC3E}">
        <p14:creationId xmlns:p14="http://schemas.microsoft.com/office/powerpoint/2010/main" val="2113052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13</a:t>
            </a:fld>
            <a:endParaRPr/>
          </a:p>
        </p:txBody>
      </p:sp>
    </p:spTree>
    <p:extLst>
      <p:ext uri="{BB962C8B-B14F-4D97-AF65-F5344CB8AC3E}">
        <p14:creationId xmlns:p14="http://schemas.microsoft.com/office/powerpoint/2010/main" val="736151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14</a:t>
            </a:fld>
            <a:endParaRPr/>
          </a:p>
        </p:txBody>
      </p:sp>
    </p:spTree>
    <p:extLst>
      <p:ext uri="{BB962C8B-B14F-4D97-AF65-F5344CB8AC3E}">
        <p14:creationId xmlns:p14="http://schemas.microsoft.com/office/powerpoint/2010/main" val="1430104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15</a:t>
            </a:fld>
            <a:endParaRPr/>
          </a:p>
        </p:txBody>
      </p:sp>
    </p:spTree>
    <p:extLst>
      <p:ext uri="{BB962C8B-B14F-4D97-AF65-F5344CB8AC3E}">
        <p14:creationId xmlns:p14="http://schemas.microsoft.com/office/powerpoint/2010/main" val="2940452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17</a:t>
            </a:fld>
            <a:endParaRPr/>
          </a:p>
        </p:txBody>
      </p:sp>
    </p:spTree>
    <p:extLst>
      <p:ext uri="{BB962C8B-B14F-4D97-AF65-F5344CB8AC3E}">
        <p14:creationId xmlns:p14="http://schemas.microsoft.com/office/powerpoint/2010/main" val="971985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18</a:t>
            </a:fld>
            <a:endParaRPr/>
          </a:p>
        </p:txBody>
      </p:sp>
    </p:spTree>
    <p:extLst>
      <p:ext uri="{BB962C8B-B14F-4D97-AF65-F5344CB8AC3E}">
        <p14:creationId xmlns:p14="http://schemas.microsoft.com/office/powerpoint/2010/main" val="1160078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19</a:t>
            </a:fld>
            <a:endParaRPr/>
          </a:p>
        </p:txBody>
      </p:sp>
    </p:spTree>
    <p:extLst>
      <p:ext uri="{BB962C8B-B14F-4D97-AF65-F5344CB8AC3E}">
        <p14:creationId xmlns:p14="http://schemas.microsoft.com/office/powerpoint/2010/main" val="4183222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20</a:t>
            </a:fld>
            <a:endParaRPr/>
          </a:p>
        </p:txBody>
      </p:sp>
    </p:spTree>
    <p:extLst>
      <p:ext uri="{BB962C8B-B14F-4D97-AF65-F5344CB8AC3E}">
        <p14:creationId xmlns:p14="http://schemas.microsoft.com/office/powerpoint/2010/main" val="1692024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21</a:t>
            </a:fld>
            <a:endParaRPr/>
          </a:p>
        </p:txBody>
      </p:sp>
    </p:spTree>
    <p:extLst>
      <p:ext uri="{BB962C8B-B14F-4D97-AF65-F5344CB8AC3E}">
        <p14:creationId xmlns:p14="http://schemas.microsoft.com/office/powerpoint/2010/main" val="3751734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22</a:t>
            </a:fld>
            <a:endParaRPr/>
          </a:p>
        </p:txBody>
      </p:sp>
    </p:spTree>
    <p:extLst>
      <p:ext uri="{BB962C8B-B14F-4D97-AF65-F5344CB8AC3E}">
        <p14:creationId xmlns:p14="http://schemas.microsoft.com/office/powerpoint/2010/main" val="3035793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23</a:t>
            </a:fld>
            <a:endParaRPr/>
          </a:p>
        </p:txBody>
      </p:sp>
    </p:spTree>
    <p:extLst>
      <p:ext uri="{BB962C8B-B14F-4D97-AF65-F5344CB8AC3E}">
        <p14:creationId xmlns:p14="http://schemas.microsoft.com/office/powerpoint/2010/main" val="3159795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24</a:t>
            </a:fld>
            <a:endParaRPr/>
          </a:p>
        </p:txBody>
      </p:sp>
    </p:spTree>
    <p:extLst>
      <p:ext uri="{BB962C8B-B14F-4D97-AF65-F5344CB8AC3E}">
        <p14:creationId xmlns:p14="http://schemas.microsoft.com/office/powerpoint/2010/main" val="1020849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25</a:t>
            </a:fld>
            <a:endParaRPr/>
          </a:p>
        </p:txBody>
      </p:sp>
    </p:spTree>
    <p:extLst>
      <p:ext uri="{BB962C8B-B14F-4D97-AF65-F5344CB8AC3E}">
        <p14:creationId xmlns:p14="http://schemas.microsoft.com/office/powerpoint/2010/main" val="978062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26</a:t>
            </a:fld>
            <a:endParaRPr/>
          </a:p>
        </p:txBody>
      </p:sp>
    </p:spTree>
    <p:extLst>
      <p:ext uri="{BB962C8B-B14F-4D97-AF65-F5344CB8AC3E}">
        <p14:creationId xmlns:p14="http://schemas.microsoft.com/office/powerpoint/2010/main" val="1355734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27</a:t>
            </a:fld>
            <a:endParaRPr/>
          </a:p>
        </p:txBody>
      </p:sp>
    </p:spTree>
    <p:extLst>
      <p:ext uri="{BB962C8B-B14F-4D97-AF65-F5344CB8AC3E}">
        <p14:creationId xmlns:p14="http://schemas.microsoft.com/office/powerpoint/2010/main" val="3435331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28</a:t>
            </a:fld>
            <a:endParaRPr/>
          </a:p>
        </p:txBody>
      </p:sp>
    </p:spTree>
    <p:extLst>
      <p:ext uri="{BB962C8B-B14F-4D97-AF65-F5344CB8AC3E}">
        <p14:creationId xmlns:p14="http://schemas.microsoft.com/office/powerpoint/2010/main" val="3400295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29</a:t>
            </a:fld>
            <a:endParaRPr/>
          </a:p>
        </p:txBody>
      </p:sp>
    </p:spTree>
    <p:extLst>
      <p:ext uri="{BB962C8B-B14F-4D97-AF65-F5344CB8AC3E}">
        <p14:creationId xmlns:p14="http://schemas.microsoft.com/office/powerpoint/2010/main" val="2250150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3</a:t>
            </a:fld>
            <a:endParaRPr/>
          </a:p>
        </p:txBody>
      </p:sp>
    </p:spTree>
    <p:extLst>
      <p:ext uri="{BB962C8B-B14F-4D97-AF65-F5344CB8AC3E}">
        <p14:creationId xmlns:p14="http://schemas.microsoft.com/office/powerpoint/2010/main" val="3159795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30</a:t>
            </a:fld>
            <a:endParaRPr/>
          </a:p>
        </p:txBody>
      </p:sp>
    </p:spTree>
    <p:extLst>
      <p:ext uri="{BB962C8B-B14F-4D97-AF65-F5344CB8AC3E}">
        <p14:creationId xmlns:p14="http://schemas.microsoft.com/office/powerpoint/2010/main" val="188247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31</a:t>
            </a:fld>
            <a:endParaRPr/>
          </a:p>
        </p:txBody>
      </p:sp>
    </p:spTree>
    <p:extLst>
      <p:ext uri="{BB962C8B-B14F-4D97-AF65-F5344CB8AC3E}">
        <p14:creationId xmlns:p14="http://schemas.microsoft.com/office/powerpoint/2010/main" val="2874189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32</a:t>
            </a:fld>
            <a:endParaRPr/>
          </a:p>
        </p:txBody>
      </p:sp>
    </p:spTree>
    <p:extLst>
      <p:ext uri="{BB962C8B-B14F-4D97-AF65-F5344CB8AC3E}">
        <p14:creationId xmlns:p14="http://schemas.microsoft.com/office/powerpoint/2010/main" val="783461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33</a:t>
            </a:fld>
            <a:endParaRPr/>
          </a:p>
        </p:txBody>
      </p:sp>
    </p:spTree>
    <p:extLst>
      <p:ext uri="{BB962C8B-B14F-4D97-AF65-F5344CB8AC3E}">
        <p14:creationId xmlns:p14="http://schemas.microsoft.com/office/powerpoint/2010/main" val="3996338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34</a:t>
            </a:fld>
            <a:endParaRPr/>
          </a:p>
        </p:txBody>
      </p:sp>
    </p:spTree>
    <p:extLst>
      <p:ext uri="{BB962C8B-B14F-4D97-AF65-F5344CB8AC3E}">
        <p14:creationId xmlns:p14="http://schemas.microsoft.com/office/powerpoint/2010/main" val="1443540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35</a:t>
            </a:fld>
            <a:endParaRPr/>
          </a:p>
        </p:txBody>
      </p:sp>
    </p:spTree>
    <p:extLst>
      <p:ext uri="{BB962C8B-B14F-4D97-AF65-F5344CB8AC3E}">
        <p14:creationId xmlns:p14="http://schemas.microsoft.com/office/powerpoint/2010/main" val="2734668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36</a:t>
            </a:fld>
            <a:endParaRPr/>
          </a:p>
        </p:txBody>
      </p:sp>
    </p:spTree>
    <p:extLst>
      <p:ext uri="{BB962C8B-B14F-4D97-AF65-F5344CB8AC3E}">
        <p14:creationId xmlns:p14="http://schemas.microsoft.com/office/powerpoint/2010/main" val="3614968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37</a:t>
            </a:fld>
            <a:endParaRPr/>
          </a:p>
        </p:txBody>
      </p:sp>
    </p:spTree>
    <p:extLst>
      <p:ext uri="{BB962C8B-B14F-4D97-AF65-F5344CB8AC3E}">
        <p14:creationId xmlns:p14="http://schemas.microsoft.com/office/powerpoint/2010/main" val="2657293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38</a:t>
            </a:fld>
            <a:endParaRPr/>
          </a:p>
        </p:txBody>
      </p:sp>
    </p:spTree>
    <p:extLst>
      <p:ext uri="{BB962C8B-B14F-4D97-AF65-F5344CB8AC3E}">
        <p14:creationId xmlns:p14="http://schemas.microsoft.com/office/powerpoint/2010/main" val="2836096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39</a:t>
            </a:fld>
            <a:endParaRPr/>
          </a:p>
        </p:txBody>
      </p:sp>
    </p:spTree>
    <p:extLst>
      <p:ext uri="{BB962C8B-B14F-4D97-AF65-F5344CB8AC3E}">
        <p14:creationId xmlns:p14="http://schemas.microsoft.com/office/powerpoint/2010/main" val="1352706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4</a:t>
            </a:fld>
            <a:endParaRPr/>
          </a:p>
        </p:txBody>
      </p:sp>
    </p:spTree>
    <p:extLst>
      <p:ext uri="{BB962C8B-B14F-4D97-AF65-F5344CB8AC3E}">
        <p14:creationId xmlns:p14="http://schemas.microsoft.com/office/powerpoint/2010/main" val="25314637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40</a:t>
            </a:fld>
            <a:endParaRPr/>
          </a:p>
        </p:txBody>
      </p:sp>
    </p:spTree>
    <p:extLst>
      <p:ext uri="{BB962C8B-B14F-4D97-AF65-F5344CB8AC3E}">
        <p14:creationId xmlns:p14="http://schemas.microsoft.com/office/powerpoint/2010/main" val="395280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41</a:t>
            </a:fld>
            <a:endParaRPr/>
          </a:p>
        </p:txBody>
      </p:sp>
    </p:spTree>
    <p:extLst>
      <p:ext uri="{BB962C8B-B14F-4D97-AF65-F5344CB8AC3E}">
        <p14:creationId xmlns:p14="http://schemas.microsoft.com/office/powerpoint/2010/main" val="1900852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43</a:t>
            </a:fld>
            <a:endParaRPr/>
          </a:p>
        </p:txBody>
      </p:sp>
    </p:spTree>
    <p:extLst>
      <p:ext uri="{BB962C8B-B14F-4D97-AF65-F5344CB8AC3E}">
        <p14:creationId xmlns:p14="http://schemas.microsoft.com/office/powerpoint/2010/main" val="4118504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44</a:t>
            </a:fld>
            <a:endParaRPr/>
          </a:p>
        </p:txBody>
      </p:sp>
    </p:spTree>
    <p:extLst>
      <p:ext uri="{BB962C8B-B14F-4D97-AF65-F5344CB8AC3E}">
        <p14:creationId xmlns:p14="http://schemas.microsoft.com/office/powerpoint/2010/main" val="509713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5</a:t>
            </a:fld>
            <a:endParaRPr/>
          </a:p>
        </p:txBody>
      </p:sp>
    </p:spTree>
    <p:extLst>
      <p:ext uri="{BB962C8B-B14F-4D97-AF65-F5344CB8AC3E}">
        <p14:creationId xmlns:p14="http://schemas.microsoft.com/office/powerpoint/2010/main" val="824554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6</a:t>
            </a:fld>
            <a:endParaRPr/>
          </a:p>
        </p:txBody>
      </p:sp>
    </p:spTree>
    <p:extLst>
      <p:ext uri="{BB962C8B-B14F-4D97-AF65-F5344CB8AC3E}">
        <p14:creationId xmlns:p14="http://schemas.microsoft.com/office/powerpoint/2010/main" val="2066437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7</a:t>
            </a:fld>
            <a:endParaRPr/>
          </a:p>
        </p:txBody>
      </p:sp>
    </p:spTree>
    <p:extLst>
      <p:ext uri="{BB962C8B-B14F-4D97-AF65-F5344CB8AC3E}">
        <p14:creationId xmlns:p14="http://schemas.microsoft.com/office/powerpoint/2010/main" val="3826477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8</a:t>
            </a:fld>
            <a:endParaRPr/>
          </a:p>
        </p:txBody>
      </p:sp>
    </p:spTree>
    <p:extLst>
      <p:ext uri="{BB962C8B-B14F-4D97-AF65-F5344CB8AC3E}">
        <p14:creationId xmlns:p14="http://schemas.microsoft.com/office/powerpoint/2010/main" val="3027590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9cbac51d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9cbac51d7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9cbac51d7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MX"/>
              <a:t>9</a:t>
            </a:fld>
            <a:endParaRPr/>
          </a:p>
        </p:txBody>
      </p:sp>
    </p:spTree>
    <p:extLst>
      <p:ext uri="{BB962C8B-B14F-4D97-AF65-F5344CB8AC3E}">
        <p14:creationId xmlns:p14="http://schemas.microsoft.com/office/powerpoint/2010/main" val="963019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Diapositiva de título">
  <p:cSld name="1_Diapositiva de título">
    <p:spTree>
      <p:nvGrpSpPr>
        <p:cNvPr id="1" name="Shape 13"/>
        <p:cNvGrpSpPr/>
        <p:nvPr/>
      </p:nvGrpSpPr>
      <p:grpSpPr>
        <a:xfrm>
          <a:off x="0" y="0"/>
          <a:ext cx="0" cy="0"/>
          <a:chOff x="0" y="0"/>
          <a:chExt cx="0" cy="0"/>
        </a:xfrm>
      </p:grpSpPr>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
        <p:nvSpPr>
          <p:cNvPr id="17" name="Google Shape;17;p2"/>
          <p:cNvSpPr txBox="1">
            <a:spLocks noGrp="1"/>
          </p:cNvSpPr>
          <p:nvPr>
            <p:ph type="title"/>
          </p:nvPr>
        </p:nvSpPr>
        <p:spPr>
          <a:xfrm>
            <a:off x="363220" y="1634330"/>
            <a:ext cx="11465560" cy="1325563"/>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A42145"/>
              </a:buClr>
              <a:buSzPts val="4400"/>
              <a:buFont typeface="Montserrat SemiBold"/>
              <a:buNone/>
              <a:defRPr sz="4400" b="0" i="0" u="none" strike="noStrike" cap="none">
                <a:solidFill>
                  <a:srgbClr val="A42145"/>
                </a:solidFill>
                <a:latin typeface="Montserrat SemiBold"/>
                <a:ea typeface="Montserrat SemiBold"/>
                <a:cs typeface="Montserrat SemiBold"/>
                <a:sym typeface="Montserrat Semi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2"/>
          <p:cNvSpPr txBox="1">
            <a:spLocks noGrp="1"/>
          </p:cNvSpPr>
          <p:nvPr>
            <p:ph type="body" idx="1"/>
          </p:nvPr>
        </p:nvSpPr>
        <p:spPr>
          <a:xfrm>
            <a:off x="363220" y="3270884"/>
            <a:ext cx="11465560" cy="1137921"/>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404040"/>
              </a:buClr>
              <a:buSzPts val="2400"/>
              <a:buFont typeface="Arial"/>
              <a:buNone/>
              <a:defRPr sz="2400" b="0" i="0" u="none" strike="noStrike" cap="none">
                <a:solidFill>
                  <a:srgbClr val="404040"/>
                </a:solidFill>
                <a:latin typeface="Montserrat SemiBold"/>
                <a:ea typeface="Montserrat SemiBold"/>
                <a:cs typeface="Montserrat SemiBold"/>
                <a:sym typeface="Montserrat SemiBold"/>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9" name="Google Shape;19;p2"/>
          <p:cNvCxnSpPr/>
          <p:nvPr/>
        </p:nvCxnSpPr>
        <p:spPr>
          <a:xfrm>
            <a:off x="2006600" y="3048000"/>
            <a:ext cx="8178800" cy="0"/>
          </a:xfrm>
          <a:prstGeom prst="straightConnector1">
            <a:avLst/>
          </a:prstGeom>
          <a:noFill/>
          <a:ln w="38100" cap="flat" cmpd="sng">
            <a:solidFill>
              <a:srgbClr val="BC945A"/>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Título y objetos">
  <p:cSld name="5_Título y objetos">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452120" y="542983"/>
            <a:ext cx="4114800" cy="1029144"/>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245C4F"/>
              </a:buClr>
              <a:buSzPts val="3600"/>
              <a:buFont typeface="Montserrat SemiBold"/>
              <a:buNone/>
              <a:defRPr sz="3600" b="0" i="0" u="none" strike="noStrike" cap="none">
                <a:solidFill>
                  <a:srgbClr val="245C4F"/>
                </a:solidFill>
                <a:latin typeface="Montserrat SemiBold"/>
                <a:ea typeface="Montserrat SemiBold"/>
                <a:cs typeface="Montserrat SemiBold"/>
                <a:sym typeface="Montserrat Semi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 name="Google Shape;85;p13"/>
          <p:cNvSpPr txBox="1">
            <a:spLocks noGrp="1"/>
          </p:cNvSpPr>
          <p:nvPr>
            <p:ph type="body" idx="1"/>
          </p:nvPr>
        </p:nvSpPr>
        <p:spPr>
          <a:xfrm>
            <a:off x="4988560" y="1825625"/>
            <a:ext cx="6365240" cy="4351338"/>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404040"/>
              </a:buClr>
              <a:buSzPts val="2400"/>
              <a:buFont typeface="Arial"/>
              <a:buNone/>
              <a:defRPr sz="2400" b="0" i="0" u="none" strike="noStrike" cap="none">
                <a:solidFill>
                  <a:srgbClr val="404040"/>
                </a:solidFill>
                <a:latin typeface="Montserrat SemiBold"/>
                <a:ea typeface="Montserrat SemiBold"/>
                <a:cs typeface="Montserrat SemiBold"/>
                <a:sym typeface="Montserrat SemiBold"/>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Título y objetos">
  <p:cSld name="6_Título y objetos">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274317" y="578802"/>
            <a:ext cx="4036423" cy="1260475"/>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A42145"/>
              </a:buClr>
              <a:buSzPts val="3900"/>
              <a:buFont typeface="Montserrat SemiBold"/>
              <a:buNone/>
              <a:defRPr sz="3900" b="0" i="0" u="none" strike="noStrike" cap="none">
                <a:solidFill>
                  <a:srgbClr val="A42145"/>
                </a:solidFill>
                <a:latin typeface="Montserrat SemiBold"/>
                <a:ea typeface="Montserrat SemiBold"/>
                <a:cs typeface="Montserrat SemiBold"/>
                <a:sym typeface="Montserrat Semi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p14"/>
          <p:cNvSpPr txBox="1">
            <a:spLocks noGrp="1"/>
          </p:cNvSpPr>
          <p:nvPr>
            <p:ph type="body" idx="1"/>
          </p:nvPr>
        </p:nvSpPr>
        <p:spPr>
          <a:xfrm>
            <a:off x="4785360" y="1209040"/>
            <a:ext cx="6568440" cy="4967923"/>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404040"/>
              </a:buClr>
              <a:buSzPts val="2400"/>
              <a:buFont typeface="Arial"/>
              <a:buNone/>
              <a:defRPr sz="2400" b="0" i="0" u="none" strike="noStrike" cap="none">
                <a:solidFill>
                  <a:srgbClr val="404040"/>
                </a:solidFill>
                <a:latin typeface="Montserrat SemiBold"/>
                <a:ea typeface="Montserrat SemiBold"/>
                <a:cs typeface="Montserrat SemiBold"/>
                <a:sym typeface="Montserrat SemiBold"/>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95"/>
        <p:cNvGrpSpPr/>
        <p:nvPr/>
      </p:nvGrpSpPr>
      <p:grpSpPr>
        <a:xfrm>
          <a:off x="0" y="0"/>
          <a:ext cx="0" cy="0"/>
          <a:chOff x="0" y="0"/>
          <a:chExt cx="0" cy="0"/>
        </a:xfrm>
      </p:grpSpPr>
      <p:sp>
        <p:nvSpPr>
          <p:cNvPr id="96" name="Google Shape;96;p15"/>
          <p:cNvSpPr txBox="1">
            <a:spLocks noGrp="1"/>
          </p:cNvSpPr>
          <p:nvPr>
            <p:ph type="body" idx="1"/>
          </p:nvPr>
        </p:nvSpPr>
        <p:spPr>
          <a:xfrm>
            <a:off x="369652" y="2164079"/>
            <a:ext cx="4008846" cy="4012883"/>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15"/>
          <p:cNvSpPr txBox="1">
            <a:spLocks noGrp="1"/>
          </p:cNvSpPr>
          <p:nvPr>
            <p:ph type="body" idx="2"/>
          </p:nvPr>
        </p:nvSpPr>
        <p:spPr>
          <a:xfrm>
            <a:off x="4996542" y="2164079"/>
            <a:ext cx="6357257" cy="4012883"/>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s-MX"/>
              <a:t>‹Nº›</a:t>
            </a:fld>
            <a:endParaRPr/>
          </a:p>
        </p:txBody>
      </p:sp>
      <p:sp>
        <p:nvSpPr>
          <p:cNvPr id="101" name="Google Shape;101;p15"/>
          <p:cNvSpPr txBox="1"/>
          <p:nvPr/>
        </p:nvSpPr>
        <p:spPr>
          <a:xfrm>
            <a:off x="838200" y="1669777"/>
            <a:ext cx="10515600" cy="1325563"/>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A42145"/>
              </a:buClr>
              <a:buSzPts val="4400"/>
              <a:buFont typeface="Montserrat SemiBold"/>
              <a:buNone/>
            </a:pPr>
            <a:endParaRPr sz="4400" b="0" i="0" u="none" strike="noStrike" cap="none">
              <a:solidFill>
                <a:srgbClr val="A42145"/>
              </a:solidFill>
              <a:latin typeface="Montserrat SemiBold"/>
              <a:ea typeface="Montserrat SemiBold"/>
              <a:cs typeface="Montserrat SemiBold"/>
              <a:sym typeface="Montserrat SemiBold"/>
            </a:endParaRPr>
          </a:p>
        </p:txBody>
      </p:sp>
      <p:sp>
        <p:nvSpPr>
          <p:cNvPr id="102" name="Google Shape;102;p15"/>
          <p:cNvSpPr txBox="1">
            <a:spLocks noGrp="1"/>
          </p:cNvSpPr>
          <p:nvPr>
            <p:ph type="body" idx="3"/>
          </p:nvPr>
        </p:nvSpPr>
        <p:spPr>
          <a:xfrm>
            <a:off x="370114" y="366713"/>
            <a:ext cx="4008846" cy="1303337"/>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A42145"/>
              </a:buClr>
              <a:buSzPts val="3200"/>
              <a:buFont typeface="Arial"/>
              <a:buNone/>
              <a:defRPr sz="3200" b="0" i="0" u="none" strike="noStrike" cap="none">
                <a:solidFill>
                  <a:srgbClr val="A42145"/>
                </a:solidFill>
                <a:latin typeface="Montserrat SemiBold"/>
                <a:ea typeface="Montserrat SemiBold"/>
                <a:cs typeface="Montserrat SemiBold"/>
                <a:sym typeface="Montserrat SemiBold"/>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ación">
  <p:cSld name="Comparación">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839788" y="365125"/>
            <a:ext cx="6116183" cy="1325563"/>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404040"/>
              </a:buClr>
              <a:buSzPts val="3200"/>
              <a:buFont typeface="Montserrat SemiBold"/>
              <a:buNone/>
              <a:defRPr sz="3200" b="1" i="0" u="none" strike="noStrike" cap="none">
                <a:solidFill>
                  <a:srgbClr val="404040"/>
                </a:solidFill>
                <a:latin typeface="Montserrat SemiBold"/>
                <a:ea typeface="Montserrat SemiBold"/>
                <a:cs typeface="Montserrat SemiBold"/>
                <a:sym typeface="Montserrat Semi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5" name="Google Shape;105;p16"/>
          <p:cNvSpPr txBox="1">
            <a:spLocks noGrp="1"/>
          </p:cNvSpPr>
          <p:nvPr>
            <p:ph type="body" idx="1"/>
          </p:nvPr>
        </p:nvSpPr>
        <p:spPr>
          <a:xfrm>
            <a:off x="839788" y="2036762"/>
            <a:ext cx="5682932" cy="823912"/>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000"/>
              </a:spcBef>
              <a:spcAft>
                <a:spcPts val="0"/>
              </a:spcAft>
              <a:buClr>
                <a:srgbClr val="404040"/>
              </a:buClr>
              <a:buSzPts val="2800"/>
              <a:buFont typeface="Arial"/>
              <a:buNone/>
              <a:defRPr sz="2800" b="0" i="0" u="none" strike="noStrike" cap="none">
                <a:solidFill>
                  <a:srgbClr val="404040"/>
                </a:solidFill>
                <a:latin typeface="Montserrat Medium"/>
                <a:ea typeface="Montserrat Medium"/>
                <a:cs typeface="Montserrat Medium"/>
                <a:sym typeface="Montserrat Medium"/>
              </a:defRPr>
            </a:lvl1pPr>
            <a:lvl2pPr marL="914400" marR="0" lvl="1" indent="-228600" algn="l">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6" name="Google Shape;106;p16"/>
          <p:cNvSpPr txBox="1">
            <a:spLocks noGrp="1"/>
          </p:cNvSpPr>
          <p:nvPr>
            <p:ph type="body" idx="2"/>
          </p:nvPr>
        </p:nvSpPr>
        <p:spPr>
          <a:xfrm>
            <a:off x="839788" y="3072445"/>
            <a:ext cx="5682932" cy="2625726"/>
          </a:xfrm>
          <a:prstGeom prst="rect">
            <a:avLst/>
          </a:prstGeom>
          <a:noFill/>
          <a:ln>
            <a:noFill/>
          </a:ln>
        </p:spPr>
        <p:txBody>
          <a:bodyPr spcFirstLastPara="1" wrap="square" lIns="91425" tIns="45700" rIns="91425" bIns="45700" anchor="t" anchorCtr="0">
            <a:normAutofit/>
          </a:bodyPr>
          <a:lstStyle>
            <a:lvl1pPr marL="457200" marR="0" lvl="0" indent="-381000" algn="l">
              <a:lnSpc>
                <a:spcPct val="90000"/>
              </a:lnSpc>
              <a:spcBef>
                <a:spcPts val="1000"/>
              </a:spcBef>
              <a:spcAft>
                <a:spcPts val="0"/>
              </a:spcAft>
              <a:buClr>
                <a:srgbClr val="404040"/>
              </a:buClr>
              <a:buSzPts val="2400"/>
              <a:buFont typeface="Arial"/>
              <a:buChar char="•"/>
              <a:defRPr sz="2400" b="0" i="0" u="none" strike="noStrike" cap="none">
                <a:solidFill>
                  <a:srgbClr val="404040"/>
                </a:solidFill>
                <a:latin typeface="Montserrat Medium"/>
                <a:ea typeface="Montserrat Medium"/>
                <a:cs typeface="Montserrat Medium"/>
                <a:sym typeface="Montserrat Medium"/>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16"/>
          <p:cNvSpPr txBox="1">
            <a:spLocks noGrp="1"/>
          </p:cNvSpPr>
          <p:nvPr>
            <p:ph type="body" idx="3"/>
          </p:nvPr>
        </p:nvSpPr>
        <p:spPr>
          <a:xfrm>
            <a:off x="7807960" y="2051684"/>
            <a:ext cx="3967480" cy="823912"/>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000"/>
              </a:spcBef>
              <a:spcAft>
                <a:spcPts val="0"/>
              </a:spcAft>
              <a:buClr>
                <a:schemeClr val="dk1"/>
              </a:buClr>
              <a:buSzPts val="2800"/>
              <a:buFont typeface="Arial"/>
              <a:buNone/>
              <a:defRPr sz="2800" b="0" i="0" u="none" strike="noStrike" cap="none">
                <a:solidFill>
                  <a:schemeClr val="dk1"/>
                </a:solidFill>
                <a:latin typeface="Montserrat Medium"/>
                <a:ea typeface="Montserrat Medium"/>
                <a:cs typeface="Montserrat Medium"/>
                <a:sym typeface="Montserrat Medium"/>
              </a:defRPr>
            </a:lvl1pPr>
            <a:lvl2pPr marL="914400" marR="0" lvl="1" indent="-228600" algn="l">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8" name="Google Shape;108;p16"/>
          <p:cNvSpPr txBox="1">
            <a:spLocks noGrp="1"/>
          </p:cNvSpPr>
          <p:nvPr>
            <p:ph type="body" idx="4"/>
          </p:nvPr>
        </p:nvSpPr>
        <p:spPr>
          <a:xfrm>
            <a:off x="7807960" y="3072445"/>
            <a:ext cx="3967480" cy="2625726"/>
          </a:xfrm>
          <a:prstGeom prst="rect">
            <a:avLst/>
          </a:prstGeom>
          <a:noFill/>
          <a:ln>
            <a:noFill/>
          </a:ln>
        </p:spPr>
        <p:txBody>
          <a:bodyPr spcFirstLastPara="1" wrap="square" lIns="91425" tIns="45700" rIns="91425" bIns="45700" anchor="t" anchorCtr="0">
            <a:normAutofit/>
          </a:bodyPr>
          <a:lstStyle>
            <a:lvl1pPr marL="457200" marR="0" lvl="0" indent="-381000" algn="l">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Montserrat Medium"/>
                <a:ea typeface="Montserrat Medium"/>
                <a:cs typeface="Montserrat Medium"/>
                <a:sym typeface="Montserrat Medium"/>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112"/>
        <p:cNvGrpSpPr/>
        <p:nvPr/>
      </p:nvGrpSpPr>
      <p:grpSpPr>
        <a:xfrm>
          <a:off x="0" y="0"/>
          <a:ext cx="0" cy="0"/>
          <a:chOff x="0" y="0"/>
          <a:chExt cx="0" cy="0"/>
        </a:xfrm>
      </p:grpSpPr>
      <p:sp>
        <p:nvSpPr>
          <p:cNvPr id="113" name="Google Shape;113;p17"/>
          <p:cNvSpPr txBox="1">
            <a:spLocks noGrp="1"/>
          </p:cNvSpPr>
          <p:nvPr>
            <p:ph type="dt" idx="10"/>
          </p:nvPr>
        </p:nvSpPr>
        <p:spPr>
          <a:xfrm>
            <a:off x="893957"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
        <p:nvSpPr>
          <p:cNvPr id="116" name="Google Shape;116;p17"/>
          <p:cNvSpPr txBox="1">
            <a:spLocks noGrp="1"/>
          </p:cNvSpPr>
          <p:nvPr>
            <p:ph type="body" idx="1"/>
          </p:nvPr>
        </p:nvSpPr>
        <p:spPr>
          <a:xfrm>
            <a:off x="1088396" y="2837754"/>
            <a:ext cx="10126721" cy="561931"/>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DEC9A2"/>
              </a:buClr>
              <a:buSzPts val="4000"/>
              <a:buFont typeface="Arial"/>
              <a:buNone/>
              <a:defRPr sz="4000" b="0" i="0" u="none" strike="noStrike" cap="none">
                <a:solidFill>
                  <a:srgbClr val="DEC9A2"/>
                </a:solidFill>
                <a:latin typeface="Montserrat SemiBold"/>
                <a:ea typeface="Montserrat SemiBold"/>
                <a:cs typeface="Montserrat SemiBold"/>
                <a:sym typeface="Montserrat SemiBold"/>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17"/>
          <p:cNvSpPr txBox="1">
            <a:spLocks noGrp="1"/>
          </p:cNvSpPr>
          <p:nvPr>
            <p:ph type="body" idx="2"/>
          </p:nvPr>
        </p:nvSpPr>
        <p:spPr>
          <a:xfrm>
            <a:off x="2592137" y="3876851"/>
            <a:ext cx="7119240" cy="658812"/>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1000"/>
              </a:spcBef>
              <a:spcAft>
                <a:spcPts val="0"/>
              </a:spcAft>
              <a:buClr>
                <a:schemeClr val="lt1"/>
              </a:buClr>
              <a:buSzPts val="2800"/>
              <a:buFont typeface="Arial"/>
              <a:buNone/>
              <a:defRPr sz="2800" b="0" i="0" u="none" strike="noStrike" cap="none">
                <a:solidFill>
                  <a:schemeClr val="lt1"/>
                </a:solidFill>
                <a:latin typeface="Montserrat Medium"/>
                <a:ea typeface="Montserrat Medium"/>
                <a:cs typeface="Montserrat Medium"/>
                <a:sym typeface="Montserrat Medium"/>
              </a:defRPr>
            </a:lvl1pPr>
            <a:lvl2pPr marL="914400" marR="0" lvl="1" indent="-406400" algn="l">
              <a:lnSpc>
                <a:spcPct val="90000"/>
              </a:lnSpc>
              <a:spcBef>
                <a:spcPts val="500"/>
              </a:spcBef>
              <a:spcAft>
                <a:spcPts val="0"/>
              </a:spcAft>
              <a:buClr>
                <a:schemeClr val="lt1"/>
              </a:buClr>
              <a:buSzPts val="2800"/>
              <a:buFont typeface="Arial"/>
              <a:buChar char="•"/>
              <a:defRPr sz="2800" b="0" i="0" u="none" strike="noStrike" cap="none">
                <a:solidFill>
                  <a:schemeClr val="lt1"/>
                </a:solidFill>
                <a:latin typeface="Montserrat Medium"/>
                <a:ea typeface="Montserrat Medium"/>
                <a:cs typeface="Montserrat Medium"/>
                <a:sym typeface="Montserrat Medium"/>
              </a:defRPr>
            </a:lvl2pPr>
            <a:lvl3pPr marL="1371600" marR="0" lvl="2" indent="-381000" algn="l">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Montserrat Medium"/>
                <a:ea typeface="Montserrat Medium"/>
                <a:cs typeface="Montserrat Medium"/>
                <a:sym typeface="Montserrat Medium"/>
              </a:defRPr>
            </a:lvl3pPr>
            <a:lvl4pPr marL="1828800" marR="0" lvl="3" indent="-355600" algn="l">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Montserrat Medium"/>
                <a:ea typeface="Montserrat Medium"/>
                <a:cs typeface="Montserrat Medium"/>
                <a:sym typeface="Montserrat Medium"/>
              </a:defRPr>
            </a:lvl4pPr>
            <a:lvl5pPr marL="2286000" marR="0" lvl="4" indent="-355600" algn="l">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Montserrat Medium"/>
                <a:ea typeface="Montserrat Medium"/>
                <a:cs typeface="Montserrat Medium"/>
                <a:sym typeface="Montserrat Medium"/>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118"/>
        <p:cNvGrpSpPr/>
        <p:nvPr/>
      </p:nvGrpSpPr>
      <p:grpSpPr>
        <a:xfrm>
          <a:off x="0" y="0"/>
          <a:ext cx="0" cy="0"/>
          <a:chOff x="0" y="0"/>
          <a:chExt cx="0" cy="0"/>
        </a:xfrm>
      </p:grpSpPr>
      <p:sp>
        <p:nvSpPr>
          <p:cNvPr id="119" name="Google Shape;11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
        <p:nvSpPr>
          <p:cNvPr id="122" name="Google Shape;122;p18"/>
          <p:cNvSpPr txBox="1">
            <a:spLocks noGrp="1"/>
          </p:cNvSpPr>
          <p:nvPr>
            <p:ph type="body" idx="1"/>
          </p:nvPr>
        </p:nvSpPr>
        <p:spPr>
          <a:xfrm>
            <a:off x="1032639" y="2856183"/>
            <a:ext cx="10126721" cy="561931"/>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DEC9A2"/>
              </a:buClr>
              <a:buSzPts val="4000"/>
              <a:buFont typeface="Arial"/>
              <a:buNone/>
              <a:defRPr sz="4000" b="0" i="0" u="none" strike="noStrike" cap="none">
                <a:solidFill>
                  <a:srgbClr val="DEC9A2"/>
                </a:solidFill>
                <a:latin typeface="Montserrat SemiBold"/>
                <a:ea typeface="Montserrat SemiBold"/>
                <a:cs typeface="Montserrat SemiBold"/>
                <a:sym typeface="Montserrat SemiBold"/>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18"/>
          <p:cNvSpPr txBox="1">
            <a:spLocks noGrp="1"/>
          </p:cNvSpPr>
          <p:nvPr>
            <p:ph type="body" idx="2"/>
          </p:nvPr>
        </p:nvSpPr>
        <p:spPr>
          <a:xfrm>
            <a:off x="2592137" y="3876851"/>
            <a:ext cx="7119240" cy="658812"/>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1000"/>
              </a:spcBef>
              <a:spcAft>
                <a:spcPts val="0"/>
              </a:spcAft>
              <a:buClr>
                <a:schemeClr val="lt1"/>
              </a:buClr>
              <a:buSzPts val="2800"/>
              <a:buFont typeface="Arial"/>
              <a:buNone/>
              <a:defRPr sz="2800" b="0" i="0" u="none" strike="noStrike" cap="none">
                <a:solidFill>
                  <a:schemeClr val="lt1"/>
                </a:solidFill>
                <a:latin typeface="Montserrat Medium"/>
                <a:ea typeface="Montserrat Medium"/>
                <a:cs typeface="Montserrat Medium"/>
                <a:sym typeface="Montserrat Medium"/>
              </a:defRPr>
            </a:lvl1pPr>
            <a:lvl2pPr marL="914400" marR="0" lvl="1" indent="-406400" algn="l">
              <a:lnSpc>
                <a:spcPct val="90000"/>
              </a:lnSpc>
              <a:spcBef>
                <a:spcPts val="500"/>
              </a:spcBef>
              <a:spcAft>
                <a:spcPts val="0"/>
              </a:spcAft>
              <a:buClr>
                <a:schemeClr val="lt1"/>
              </a:buClr>
              <a:buSzPts val="2800"/>
              <a:buFont typeface="Arial"/>
              <a:buChar char="•"/>
              <a:defRPr sz="2800" b="0" i="0" u="none" strike="noStrike" cap="none">
                <a:solidFill>
                  <a:schemeClr val="lt1"/>
                </a:solidFill>
                <a:latin typeface="Montserrat Medium"/>
                <a:ea typeface="Montserrat Medium"/>
                <a:cs typeface="Montserrat Medium"/>
                <a:sym typeface="Montserrat Medium"/>
              </a:defRPr>
            </a:lvl2pPr>
            <a:lvl3pPr marL="1371600" marR="0" lvl="2" indent="-381000" algn="l">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Montserrat Medium"/>
                <a:ea typeface="Montserrat Medium"/>
                <a:cs typeface="Montserrat Medium"/>
                <a:sym typeface="Montserrat Medium"/>
              </a:defRPr>
            </a:lvl3pPr>
            <a:lvl4pPr marL="1828800" marR="0" lvl="3" indent="-355600" algn="l">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Montserrat Medium"/>
                <a:ea typeface="Montserrat Medium"/>
                <a:cs typeface="Montserrat Medium"/>
                <a:sym typeface="Montserrat Medium"/>
              </a:defRPr>
            </a:lvl4pPr>
            <a:lvl5pPr marL="2286000" marR="0" lvl="4" indent="-355600" algn="l">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Montserrat Medium"/>
                <a:ea typeface="Montserrat Medium"/>
                <a:cs typeface="Montserrat Medium"/>
                <a:sym typeface="Montserrat Medium"/>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Encabezado de sección">
  <p:cSld name="1_Encabezado de sección">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831850" y="784707"/>
            <a:ext cx="10521950" cy="1806094"/>
          </a:xfrm>
          <a:prstGeom prst="rect">
            <a:avLst/>
          </a:prstGeom>
          <a:noFill/>
          <a:ln>
            <a:noFill/>
          </a:ln>
        </p:spPr>
        <p:txBody>
          <a:bodyPr spcFirstLastPara="1" wrap="square" lIns="91425" tIns="45700" rIns="91425" bIns="45700" anchor="b" anchorCtr="0">
            <a:normAutofit/>
          </a:bodyPr>
          <a:lstStyle>
            <a:lvl1pPr marR="0" lvl="0" algn="ctr">
              <a:lnSpc>
                <a:spcPct val="90000"/>
              </a:lnSpc>
              <a:spcBef>
                <a:spcPts val="0"/>
              </a:spcBef>
              <a:spcAft>
                <a:spcPts val="0"/>
              </a:spcAft>
              <a:buClr>
                <a:srgbClr val="BC945A"/>
              </a:buClr>
              <a:buSzPts val="4400"/>
              <a:buFont typeface="Montserrat SemiBold"/>
              <a:buNone/>
              <a:defRPr sz="4400" b="1" i="0" u="none" strike="noStrike" cap="none">
                <a:solidFill>
                  <a:srgbClr val="BC945A"/>
                </a:solidFill>
                <a:latin typeface="Montserrat SemiBold"/>
                <a:ea typeface="Montserrat SemiBold"/>
                <a:cs typeface="Montserrat SemiBold"/>
                <a:sym typeface="Montserrat Semi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3"/>
          <p:cNvSpPr txBox="1">
            <a:spLocks noGrp="1"/>
          </p:cNvSpPr>
          <p:nvPr>
            <p:ph type="body" idx="1"/>
          </p:nvPr>
        </p:nvSpPr>
        <p:spPr>
          <a:xfrm>
            <a:off x="831850" y="2956561"/>
            <a:ext cx="10515600" cy="2208058"/>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888888"/>
              </a:buClr>
              <a:buSzPts val="2400"/>
              <a:buFont typeface="Arial"/>
              <a:buNone/>
              <a:defRPr sz="2400" b="0" i="0" u="none" strike="noStrike" cap="none">
                <a:solidFill>
                  <a:srgbClr val="888888"/>
                </a:solidFill>
                <a:latin typeface="Montserrat"/>
                <a:ea typeface="Montserrat"/>
                <a:cs typeface="Montserrat"/>
                <a:sym typeface="Montserrat"/>
              </a:defRPr>
            </a:lvl1pPr>
            <a:lvl2pPr marL="914400" marR="0" lvl="1" indent="-228600" algn="l">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3" name="Google Shape;23;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Diapositiva de título">
  <p:cSld name="2_Diapositiva de título">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
        <p:nvSpPr>
          <p:cNvPr id="36" name="Google Shape;36;p5"/>
          <p:cNvSpPr txBox="1">
            <a:spLocks noGrp="1"/>
          </p:cNvSpPr>
          <p:nvPr>
            <p:ph type="title"/>
          </p:nvPr>
        </p:nvSpPr>
        <p:spPr>
          <a:xfrm>
            <a:off x="363220" y="1631315"/>
            <a:ext cx="11465560" cy="1325563"/>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DEC9A2"/>
              </a:buClr>
              <a:buSzPts val="4400"/>
              <a:buFont typeface="Montserrat SemiBold"/>
              <a:buNone/>
              <a:defRPr sz="4400" b="0" i="0" u="none" strike="noStrike" cap="none">
                <a:solidFill>
                  <a:srgbClr val="DEC9A2"/>
                </a:solidFill>
                <a:latin typeface="Montserrat SemiBold"/>
                <a:ea typeface="Montserrat SemiBold"/>
                <a:cs typeface="Montserrat SemiBold"/>
                <a:sym typeface="Montserrat Semi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 name="Google Shape;37;p5"/>
          <p:cNvSpPr txBox="1">
            <a:spLocks noGrp="1"/>
          </p:cNvSpPr>
          <p:nvPr>
            <p:ph type="body" idx="1"/>
          </p:nvPr>
        </p:nvSpPr>
        <p:spPr>
          <a:xfrm>
            <a:off x="363220" y="3270884"/>
            <a:ext cx="11465560" cy="1137921"/>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2400"/>
              <a:buFont typeface="Arial"/>
              <a:buNone/>
              <a:defRPr sz="2400" b="0" i="0" u="none" strike="noStrike" cap="none">
                <a:solidFill>
                  <a:schemeClr val="lt1"/>
                </a:solidFill>
                <a:latin typeface="Montserrat SemiBold"/>
                <a:ea typeface="Montserrat SemiBold"/>
                <a:cs typeface="Montserrat SemiBold"/>
                <a:sym typeface="Montserrat SemiBold"/>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8" name="Google Shape;38;p5"/>
          <p:cNvCxnSpPr/>
          <p:nvPr/>
        </p:nvCxnSpPr>
        <p:spPr>
          <a:xfrm>
            <a:off x="2006600" y="3048000"/>
            <a:ext cx="8178800" cy="0"/>
          </a:xfrm>
          <a:prstGeom prst="straightConnector1">
            <a:avLst/>
          </a:prstGeom>
          <a:noFill/>
          <a:ln w="38100" cap="flat" cmpd="sng">
            <a:solidFill>
              <a:srgbClr val="DEC9A2"/>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39"/>
        <p:cNvGrpSpPr/>
        <p:nvPr/>
      </p:nvGrpSpPr>
      <p:grpSpPr>
        <a:xfrm>
          <a:off x="0" y="0"/>
          <a:ext cx="0" cy="0"/>
          <a:chOff x="0" y="0"/>
          <a:chExt cx="0" cy="0"/>
        </a:xfrm>
      </p:grpSpPr>
      <p:sp>
        <p:nvSpPr>
          <p:cNvPr id="40" name="Google Shape;4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
          <p:cNvSpPr txBox="1">
            <a:spLocks noGrp="1"/>
          </p:cNvSpPr>
          <p:nvPr>
            <p:ph type="title"/>
          </p:nvPr>
        </p:nvSpPr>
        <p:spPr>
          <a:xfrm>
            <a:off x="363220" y="1631315"/>
            <a:ext cx="11465560" cy="1325563"/>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DEC9A2"/>
              </a:buClr>
              <a:buSzPts val="4400"/>
              <a:buFont typeface="Montserrat SemiBold"/>
              <a:buNone/>
              <a:defRPr sz="4400" b="0" i="0" u="none" strike="noStrike" cap="none">
                <a:solidFill>
                  <a:srgbClr val="DEC9A2"/>
                </a:solidFill>
                <a:latin typeface="Montserrat SemiBold"/>
                <a:ea typeface="Montserrat SemiBold"/>
                <a:cs typeface="Montserrat SemiBold"/>
                <a:sym typeface="Montserrat Semi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6"/>
          <p:cNvSpPr txBox="1">
            <a:spLocks noGrp="1"/>
          </p:cNvSpPr>
          <p:nvPr>
            <p:ph type="body" idx="1"/>
          </p:nvPr>
        </p:nvSpPr>
        <p:spPr>
          <a:xfrm>
            <a:off x="363220" y="3270884"/>
            <a:ext cx="11465560" cy="1137921"/>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2400"/>
              <a:buFont typeface="Arial"/>
              <a:buNone/>
              <a:defRPr sz="2400" b="0" i="0" u="none" strike="noStrike" cap="none">
                <a:solidFill>
                  <a:schemeClr val="lt1"/>
                </a:solidFill>
                <a:latin typeface="Montserrat SemiBold"/>
                <a:ea typeface="Montserrat SemiBold"/>
                <a:cs typeface="Montserrat SemiBold"/>
                <a:sym typeface="Montserrat SemiBold"/>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5" name="Google Shape;45;p6"/>
          <p:cNvCxnSpPr/>
          <p:nvPr/>
        </p:nvCxnSpPr>
        <p:spPr>
          <a:xfrm>
            <a:off x="2006600" y="3048000"/>
            <a:ext cx="8178800" cy="0"/>
          </a:xfrm>
          <a:prstGeom prst="straightConnector1">
            <a:avLst/>
          </a:prstGeom>
          <a:noFill/>
          <a:ln w="38100" cap="flat" cmpd="sng">
            <a:solidFill>
              <a:srgbClr val="DEC9A2"/>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81000" y="550227"/>
            <a:ext cx="11424920" cy="1325563"/>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A42145"/>
              </a:buClr>
              <a:buSzPts val="4400"/>
              <a:buFont typeface="Montserrat SemiBold"/>
              <a:buNone/>
              <a:defRPr sz="4400" b="0" i="0" u="none" strike="noStrike" cap="none">
                <a:solidFill>
                  <a:srgbClr val="A42145"/>
                </a:solidFill>
                <a:latin typeface="Montserrat SemiBold"/>
                <a:ea typeface="Montserrat SemiBold"/>
                <a:cs typeface="Montserrat SemiBold"/>
                <a:sym typeface="Montserrat Semi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 name="Google Shape;48;p7"/>
          <p:cNvSpPr txBox="1">
            <a:spLocks noGrp="1"/>
          </p:cNvSpPr>
          <p:nvPr>
            <p:ph type="body" idx="1"/>
          </p:nvPr>
        </p:nvSpPr>
        <p:spPr>
          <a:xfrm>
            <a:off x="381000" y="2072639"/>
            <a:ext cx="5532119" cy="4104323"/>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404040"/>
              </a:buClr>
              <a:buSzPts val="2400"/>
              <a:buFont typeface="Arial"/>
              <a:buNone/>
              <a:defRPr sz="2400" b="0" i="0" u="none" strike="noStrike" cap="none">
                <a:solidFill>
                  <a:srgbClr val="404040"/>
                </a:solidFill>
                <a:latin typeface="Montserrat SemiBold"/>
                <a:ea typeface="Montserrat SemiBold"/>
                <a:cs typeface="Montserrat SemiBold"/>
                <a:sym typeface="Montserrat SemiBold"/>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
        <p:nvSpPr>
          <p:cNvPr id="52" name="Google Shape;52;p7"/>
          <p:cNvSpPr txBox="1">
            <a:spLocks noGrp="1"/>
          </p:cNvSpPr>
          <p:nvPr>
            <p:ph type="body" idx="2"/>
          </p:nvPr>
        </p:nvSpPr>
        <p:spPr>
          <a:xfrm>
            <a:off x="6233160" y="2072639"/>
            <a:ext cx="5572760" cy="4104323"/>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404040"/>
              </a:buClr>
              <a:buSzPts val="2400"/>
              <a:buFont typeface="Arial"/>
              <a:buNone/>
              <a:defRPr sz="2400" b="0" i="0" u="none" strike="noStrike" cap="none">
                <a:solidFill>
                  <a:srgbClr val="404040"/>
                </a:solidFill>
                <a:latin typeface="Montserrat SemiBold"/>
                <a:ea typeface="Montserrat SemiBold"/>
                <a:cs typeface="Montserrat SemiBold"/>
                <a:sym typeface="Montserrat SemiBold"/>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ítulo y objetos">
  <p:cSld name="2_Título y objetos">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421640" y="540702"/>
            <a:ext cx="11404600" cy="1325563"/>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245C4F"/>
              </a:buClr>
              <a:buSzPts val="4400"/>
              <a:buFont typeface="Montserrat SemiBold"/>
              <a:buNone/>
              <a:defRPr sz="4400" b="0" i="0" u="none" strike="noStrike" cap="none">
                <a:solidFill>
                  <a:srgbClr val="245C4F"/>
                </a:solidFill>
                <a:latin typeface="Montserrat SemiBold"/>
                <a:ea typeface="Montserrat SemiBold"/>
                <a:cs typeface="Montserrat SemiBold"/>
                <a:sym typeface="Montserrat Semi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 name="Google Shape;61;p9"/>
          <p:cNvSpPr txBox="1">
            <a:spLocks noGrp="1"/>
          </p:cNvSpPr>
          <p:nvPr>
            <p:ph type="body" idx="1"/>
          </p:nvPr>
        </p:nvSpPr>
        <p:spPr>
          <a:xfrm>
            <a:off x="421640" y="2052319"/>
            <a:ext cx="5486400" cy="4124643"/>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404040"/>
              </a:buClr>
              <a:buSzPts val="2400"/>
              <a:buFont typeface="Arial"/>
              <a:buNone/>
              <a:defRPr sz="2400" b="0" i="0" u="none" strike="noStrike" cap="none">
                <a:solidFill>
                  <a:srgbClr val="404040"/>
                </a:solidFill>
                <a:latin typeface="Montserrat SemiBold"/>
                <a:ea typeface="Montserrat SemiBold"/>
                <a:cs typeface="Montserrat SemiBold"/>
                <a:sym typeface="Montserrat SemiBold"/>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9"/>
          <p:cNvSpPr txBox="1">
            <a:spLocks noGrp="1"/>
          </p:cNvSpPr>
          <p:nvPr>
            <p:ph type="body" idx="2"/>
          </p:nvPr>
        </p:nvSpPr>
        <p:spPr>
          <a:xfrm>
            <a:off x="6248400" y="2052319"/>
            <a:ext cx="5486400" cy="4124643"/>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404040"/>
              </a:buClr>
              <a:buSzPts val="2400"/>
              <a:buFont typeface="Arial"/>
              <a:buNone/>
              <a:defRPr sz="2400" b="0" i="0" u="none" strike="noStrike" cap="none">
                <a:solidFill>
                  <a:srgbClr val="404040"/>
                </a:solidFill>
                <a:latin typeface="Montserrat SemiBold"/>
                <a:ea typeface="Montserrat SemiBold"/>
                <a:cs typeface="Montserrat SemiBold"/>
                <a:sym typeface="Montserrat SemiBold"/>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spTree>
      <p:nvGrpSpPr>
        <p:cNvPr id="1" name="Shape 66"/>
        <p:cNvGrpSpPr/>
        <p:nvPr/>
      </p:nvGrpSpPr>
      <p:grpSpPr>
        <a:xfrm>
          <a:off x="0" y="0"/>
          <a:ext cx="0" cy="0"/>
          <a:chOff x="0" y="0"/>
          <a:chExt cx="0" cy="0"/>
        </a:xfrm>
      </p:grpSpPr>
      <p:sp>
        <p:nvSpPr>
          <p:cNvPr id="67" name="Google Shape;6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
        <p:nvSpPr>
          <p:cNvPr id="70" name="Google Shape;70;p10"/>
          <p:cNvSpPr txBox="1">
            <a:spLocks noGrp="1"/>
          </p:cNvSpPr>
          <p:nvPr>
            <p:ph type="title"/>
          </p:nvPr>
        </p:nvSpPr>
        <p:spPr>
          <a:xfrm>
            <a:off x="831850" y="784707"/>
            <a:ext cx="10521950" cy="1806094"/>
          </a:xfrm>
          <a:prstGeom prst="rect">
            <a:avLst/>
          </a:prstGeom>
          <a:noFill/>
          <a:ln>
            <a:noFill/>
          </a:ln>
        </p:spPr>
        <p:txBody>
          <a:bodyPr spcFirstLastPara="1" wrap="square" lIns="91425" tIns="45700" rIns="91425" bIns="45700" anchor="b" anchorCtr="0">
            <a:normAutofit/>
          </a:bodyPr>
          <a:lstStyle>
            <a:lvl1pPr marR="0" lvl="0" algn="ctr">
              <a:lnSpc>
                <a:spcPct val="90000"/>
              </a:lnSpc>
              <a:spcBef>
                <a:spcPts val="0"/>
              </a:spcBef>
              <a:spcAft>
                <a:spcPts val="0"/>
              </a:spcAft>
              <a:buClr>
                <a:srgbClr val="BC945A"/>
              </a:buClr>
              <a:buSzPts val="4400"/>
              <a:buFont typeface="Montserrat SemiBold"/>
              <a:buNone/>
              <a:defRPr sz="4400" b="1" i="0" u="none" strike="noStrike" cap="none">
                <a:solidFill>
                  <a:srgbClr val="BC945A"/>
                </a:solidFill>
                <a:latin typeface="Montserrat SemiBold"/>
                <a:ea typeface="Montserrat SemiBold"/>
                <a:cs typeface="Montserrat SemiBold"/>
                <a:sym typeface="Montserrat Semi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Google Shape;71;p10"/>
          <p:cNvSpPr txBox="1">
            <a:spLocks noGrp="1"/>
          </p:cNvSpPr>
          <p:nvPr>
            <p:ph type="body" idx="1"/>
          </p:nvPr>
        </p:nvSpPr>
        <p:spPr>
          <a:xfrm>
            <a:off x="831850" y="2956561"/>
            <a:ext cx="10515600" cy="2208058"/>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888888"/>
              </a:buClr>
              <a:buSzPts val="2400"/>
              <a:buFont typeface="Arial"/>
              <a:buNone/>
              <a:defRPr sz="2400" b="0" i="0" u="none" strike="noStrike" cap="none">
                <a:solidFill>
                  <a:srgbClr val="888888"/>
                </a:solidFill>
                <a:latin typeface="Montserrat"/>
                <a:ea typeface="Montserrat"/>
                <a:cs typeface="Montserrat"/>
                <a:sym typeface="Montserrat"/>
              </a:defRPr>
            </a:lvl1pPr>
            <a:lvl2pPr marL="914400" marR="0" lvl="1" indent="-228600" algn="l">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Encabezado de sección">
  <p:cSld name="2_Encabezado de sección">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5496560" y="996579"/>
            <a:ext cx="5720080" cy="2852737"/>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BC945A"/>
              </a:buClr>
              <a:buSzPts val="4400"/>
              <a:buFont typeface="Montserrat SemiBold"/>
              <a:buNone/>
              <a:defRPr sz="4400" b="1" i="0" u="none" strike="noStrike" cap="none">
                <a:solidFill>
                  <a:srgbClr val="BC945A"/>
                </a:solidFill>
                <a:latin typeface="Montserrat SemiBold"/>
                <a:ea typeface="Montserrat SemiBold"/>
                <a:cs typeface="Montserrat SemiBold"/>
                <a:sym typeface="Montserrat Semi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4" name="Google Shape;7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Título y objetos">
  <p:cSld name="4_Título y objetos">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a:off x="386080" y="568859"/>
            <a:ext cx="4155440" cy="1325563"/>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595959"/>
              </a:buClr>
              <a:buSzPts val="3600"/>
              <a:buFont typeface="Montserrat SemiBold"/>
              <a:buNone/>
              <a:defRPr sz="3600" b="0" i="0" u="none" strike="noStrike" cap="none">
                <a:solidFill>
                  <a:srgbClr val="595959"/>
                </a:solidFill>
                <a:latin typeface="Montserrat SemiBold"/>
                <a:ea typeface="Montserrat SemiBold"/>
                <a:cs typeface="Montserrat SemiBold"/>
                <a:sym typeface="Montserrat Semi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 name="Google Shape;79;p12"/>
          <p:cNvSpPr txBox="1">
            <a:spLocks noGrp="1"/>
          </p:cNvSpPr>
          <p:nvPr>
            <p:ph type="body" idx="1"/>
          </p:nvPr>
        </p:nvSpPr>
        <p:spPr>
          <a:xfrm>
            <a:off x="5029200" y="1825625"/>
            <a:ext cx="6324600" cy="4351338"/>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404040"/>
              </a:buClr>
              <a:buSzPts val="2400"/>
              <a:buFont typeface="Arial"/>
              <a:buNone/>
              <a:defRPr sz="2400" b="0" i="0" u="none" strike="noStrike" cap="none">
                <a:solidFill>
                  <a:srgbClr val="404040"/>
                </a:solidFill>
                <a:latin typeface="Montserrat SemiBold"/>
                <a:ea typeface="Montserrat SemiBold"/>
                <a:cs typeface="Montserrat SemiBold"/>
                <a:sym typeface="Montserrat SemiBold"/>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mt="30000"/>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7.emf"/><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4.png"/><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5.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eg"/><Relationship Id="rId7" Type="http://schemas.openxmlformats.org/officeDocument/2006/relationships/diagramColors" Target="../diagrams/colors1.xml"/><Relationship Id="rId12" Type="http://schemas.openxmlformats.org/officeDocument/2006/relationships/image" Target="../media/image7.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5.png"/><Relationship Id="rId5" Type="http://schemas.openxmlformats.org/officeDocument/2006/relationships/diagramLayout" Target="../diagrams/layout1.xml"/><Relationship Id="rId10" Type="http://schemas.openxmlformats.org/officeDocument/2006/relationships/image" Target="../media/image4.png"/><Relationship Id="rId4" Type="http://schemas.openxmlformats.org/officeDocument/2006/relationships/diagramData" Target="../diagrams/data1.xml"/><Relationship Id="rId9" Type="http://schemas.openxmlformats.org/officeDocument/2006/relationships/image" Target="../media/image31.jpe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7.emf"/><Relationship Id="rId5" Type="http://schemas.openxmlformats.org/officeDocument/2006/relationships/diagramQuickStyle" Target="../diagrams/quickStyle2.xml"/><Relationship Id="rId10" Type="http://schemas.openxmlformats.org/officeDocument/2006/relationships/image" Target="../media/image5.png"/><Relationship Id="rId4" Type="http://schemas.openxmlformats.org/officeDocument/2006/relationships/diagramLayout" Target="../diagrams/layout2.xml"/><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7.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steelsandalloys.com/productos/transport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39.jpe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6.jpe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1.png"/><Relationship Id="rId7" Type="http://schemas.openxmlformats.org/officeDocument/2006/relationships/image" Target="../media/image7.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emf"/><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7.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elheraldodechiapas.com.mx/local/municipios/fallece-migrante-por-asfixia-en-trailer-6900560.html"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jpg"/><Relationship Id="rId7" Type="http://schemas.openxmlformats.org/officeDocument/2006/relationships/image" Target="../media/image7.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hyperlink" Target="https://www.gruponym.mx/Blog/2017/12/28/fundamentos-la-cancelacion-cfdi-2017/" TargetMode="External"/><Relationship Id="rId4" Type="http://schemas.openxmlformats.org/officeDocument/2006/relationships/hyperlink" Target="http://losimpuestos.com.mx/deduccion-de-cfdi-de-emisores-incumplidos/" TargetMode="External"/><Relationship Id="rId9"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png"/><Relationship Id="rId7" Type="http://schemas.openxmlformats.org/officeDocument/2006/relationships/image" Target="../media/image49.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7.emf"/><Relationship Id="rId10" Type="http://schemas.openxmlformats.org/officeDocument/2006/relationships/image" Target="../media/image52.emf"/><Relationship Id="rId4" Type="http://schemas.openxmlformats.org/officeDocument/2006/relationships/image" Target="../media/image5.png"/><Relationship Id="rId9"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30" name="Google Shape;130;p19"/>
          <p:cNvPicPr preferRelativeResize="0"/>
          <p:nvPr/>
        </p:nvPicPr>
        <p:blipFill rotWithShape="1">
          <a:blip r:embed="rId3">
            <a:alphaModFix/>
          </a:blip>
          <a:srcRect/>
          <a:stretch/>
        </p:blipFill>
        <p:spPr>
          <a:xfrm>
            <a:off x="5009261" y="4966254"/>
            <a:ext cx="0" cy="0"/>
          </a:xfrm>
          <a:prstGeom prst="rect">
            <a:avLst/>
          </a:prstGeom>
          <a:noFill/>
          <a:ln>
            <a:noFill/>
          </a:ln>
        </p:spPr>
      </p:pic>
      <p:pic>
        <p:nvPicPr>
          <p:cNvPr id="4" name="Imagen 3">
            <a:extLst>
              <a:ext uri="{FF2B5EF4-FFF2-40B4-BE49-F238E27FC236}">
                <a16:creationId xmlns:a16="http://schemas.microsoft.com/office/drawing/2014/main" id="{CA7B2361-6D0E-8A48-810C-FF8E45D85ED6}"/>
              </a:ext>
            </a:extLst>
          </p:cNvPr>
          <p:cNvPicPr>
            <a:picLocks noChangeAspect="1"/>
          </p:cNvPicPr>
          <p:nvPr/>
        </p:nvPicPr>
        <p:blipFill>
          <a:blip r:embed="rId4"/>
          <a:stretch>
            <a:fillRect/>
          </a:stretch>
        </p:blipFill>
        <p:spPr>
          <a:xfrm>
            <a:off x="-67254" y="2126974"/>
            <a:ext cx="12326508" cy="4740965"/>
          </a:xfrm>
          <a:prstGeom prst="rect">
            <a:avLst/>
          </a:prstGeom>
        </p:spPr>
      </p:pic>
      <p:pic>
        <p:nvPicPr>
          <p:cNvPr id="8" name="Google Shape;131;p19" descr="Logotipo&#10;&#10;Descripción generada automáticamente con confianza media">
            <a:extLst>
              <a:ext uri="{FF2B5EF4-FFF2-40B4-BE49-F238E27FC236}">
                <a16:creationId xmlns:a16="http://schemas.microsoft.com/office/drawing/2014/main" id="{A8611354-289C-834C-99C8-329C8C5A50F6}"/>
              </a:ext>
            </a:extLst>
          </p:cNvPr>
          <p:cNvPicPr preferRelativeResize="0"/>
          <p:nvPr/>
        </p:nvPicPr>
        <p:blipFill rotWithShape="1">
          <a:blip r:embed="rId5">
            <a:alphaModFix/>
          </a:blip>
          <a:srcRect/>
          <a:stretch/>
        </p:blipFill>
        <p:spPr>
          <a:xfrm>
            <a:off x="7615850" y="343950"/>
            <a:ext cx="2669857" cy="633600"/>
          </a:xfrm>
          <a:prstGeom prst="rect">
            <a:avLst/>
          </a:prstGeom>
          <a:noFill/>
          <a:ln>
            <a:noFill/>
          </a:ln>
        </p:spPr>
      </p:pic>
      <p:pic>
        <p:nvPicPr>
          <p:cNvPr id="9" name="Google Shape;132;p19">
            <a:extLst>
              <a:ext uri="{FF2B5EF4-FFF2-40B4-BE49-F238E27FC236}">
                <a16:creationId xmlns:a16="http://schemas.microsoft.com/office/drawing/2014/main" id="{70FB3A3F-CC1E-8141-A26C-5FF22D46C489}"/>
              </a:ext>
            </a:extLst>
          </p:cNvPr>
          <p:cNvPicPr preferRelativeResize="0"/>
          <p:nvPr/>
        </p:nvPicPr>
        <p:blipFill>
          <a:blip r:embed="rId6">
            <a:alphaModFix/>
          </a:blip>
          <a:stretch>
            <a:fillRect/>
          </a:stretch>
        </p:blipFill>
        <p:spPr>
          <a:xfrm>
            <a:off x="10490333" y="267750"/>
            <a:ext cx="1349292" cy="633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Rectángulo 1">
            <a:extLst>
              <a:ext uri="{FF2B5EF4-FFF2-40B4-BE49-F238E27FC236}">
                <a16:creationId xmlns:a16="http://schemas.microsoft.com/office/drawing/2014/main" id="{72C00A45-DFCA-4092-A088-D6B53210A4EA}"/>
              </a:ext>
            </a:extLst>
          </p:cNvPr>
          <p:cNvSpPr/>
          <p:nvPr/>
        </p:nvSpPr>
        <p:spPr>
          <a:xfrm>
            <a:off x="5111931" y="1837498"/>
            <a:ext cx="6281965" cy="3877985"/>
          </a:xfrm>
          <a:prstGeom prst="rect">
            <a:avLst/>
          </a:prstGeom>
        </p:spPr>
        <p:txBody>
          <a:bodyPr wrap="square">
            <a:spAutoFit/>
          </a:bodyPr>
          <a:lstStyle/>
          <a:p>
            <a:pPr algn="just"/>
            <a:r>
              <a:rPr lang="es-MX" sz="1800" b="1" dirty="0">
                <a:solidFill>
                  <a:srgbClr val="7A2682"/>
                </a:solidFill>
                <a:latin typeface="Montserrat" panose="00000500000000000000" pitchFamily="2" charset="0"/>
              </a:rPr>
              <a:t>¿Qué es un traslado local? </a:t>
            </a:r>
          </a:p>
          <a:p>
            <a:pPr algn="just"/>
            <a:endParaRPr lang="es-MX" sz="1600" dirty="0">
              <a:latin typeface="Montserrat" panose="00000500000000000000" pitchFamily="2" charset="0"/>
            </a:endParaRPr>
          </a:p>
          <a:p>
            <a:pPr algn="just"/>
            <a:r>
              <a:rPr lang="es-MX" sz="1600" dirty="0">
                <a:latin typeface="Montserrat" panose="00000500000000000000" pitchFamily="2" charset="0"/>
              </a:rPr>
              <a:t>Cuando no se transita por algún tramo de jurisdicción federal, por ejemplo, dentro de una localidad o comunidad.</a:t>
            </a:r>
          </a:p>
          <a:p>
            <a:pPr algn="just"/>
            <a:endParaRPr lang="es-MX" sz="1600" dirty="0">
              <a:solidFill>
                <a:srgbClr val="7A2682"/>
              </a:solidFill>
              <a:latin typeface="Montserrat" panose="00000500000000000000" pitchFamily="2" charset="0"/>
            </a:endParaRPr>
          </a:p>
          <a:p>
            <a:pPr algn="just"/>
            <a:r>
              <a:rPr lang="es-MX" sz="1800" b="1" dirty="0">
                <a:solidFill>
                  <a:srgbClr val="7A2682"/>
                </a:solidFill>
                <a:latin typeface="Montserrat" panose="00000500000000000000" pitchFamily="2" charset="0"/>
              </a:rPr>
              <a:t>¿En qué casos se entiende que no se transporta mercancía por tramos de jurisdicción federal? </a:t>
            </a:r>
          </a:p>
          <a:p>
            <a:pPr algn="just"/>
            <a:endParaRPr lang="es-MX" sz="1600" dirty="0">
              <a:latin typeface="Montserrat" panose="00000500000000000000" pitchFamily="2" charset="0"/>
            </a:endParaRPr>
          </a:p>
          <a:p>
            <a:pPr algn="just"/>
            <a:r>
              <a:rPr lang="es-MX" sz="1600" dirty="0">
                <a:latin typeface="Montserrat" panose="00000500000000000000" pitchFamily="2" charset="0"/>
              </a:rPr>
              <a:t>Se entenderá que no transitan por tramos de jurisdicción federal, siempre que en su trayecto la longitud del tramo no rebase </a:t>
            </a:r>
            <a:r>
              <a:rPr lang="es-MX" sz="1600" b="1" dirty="0">
                <a:latin typeface="Montserrat" panose="00000500000000000000" pitchFamily="2" charset="0"/>
              </a:rPr>
              <a:t>30 kilómetros </a:t>
            </a:r>
            <a:r>
              <a:rPr lang="es-MX" sz="1600" dirty="0">
                <a:latin typeface="Montserrat" panose="00000500000000000000" pitchFamily="2" charset="0"/>
              </a:rPr>
              <a:t>y se utilicen </a:t>
            </a:r>
            <a:r>
              <a:rPr lang="es-MX" sz="1600" b="1" dirty="0">
                <a:latin typeface="Montserrat" panose="00000500000000000000" pitchFamily="2" charset="0"/>
              </a:rPr>
              <a:t>vehículos ligeros</a:t>
            </a:r>
            <a:r>
              <a:rPr lang="es-MX" sz="1600" dirty="0">
                <a:latin typeface="Montserrat" panose="00000500000000000000" pitchFamily="2" charset="0"/>
              </a:rPr>
              <a:t> de carga consolidada de bienes o mercancías o que transporten remolques, los cuales no excedan las características, pesos y dimensiones del camión C2 de conformidad con la NOM-012- SCT-2-2017. </a:t>
            </a:r>
          </a:p>
        </p:txBody>
      </p:sp>
      <p:pic>
        <p:nvPicPr>
          <p:cNvPr id="3" name="Imagen 2">
            <a:extLst>
              <a:ext uri="{FF2B5EF4-FFF2-40B4-BE49-F238E27FC236}">
                <a16:creationId xmlns:a16="http://schemas.microsoft.com/office/drawing/2014/main" id="{108F6B98-679D-4688-B672-7E1CD73D430D}"/>
              </a:ext>
            </a:extLst>
          </p:cNvPr>
          <p:cNvPicPr>
            <a:picLocks noChangeAspect="1"/>
          </p:cNvPicPr>
          <p:nvPr/>
        </p:nvPicPr>
        <p:blipFill>
          <a:blip r:embed="rId3"/>
          <a:stretch>
            <a:fillRect/>
          </a:stretch>
        </p:blipFill>
        <p:spPr>
          <a:xfrm>
            <a:off x="1636325" y="1837498"/>
            <a:ext cx="2228969" cy="3766065"/>
          </a:xfrm>
          <a:prstGeom prst="rect">
            <a:avLst/>
          </a:prstGeom>
        </p:spPr>
      </p:pic>
      <p:sp>
        <p:nvSpPr>
          <p:cNvPr id="4" name="Rectángulo 3">
            <a:extLst>
              <a:ext uri="{FF2B5EF4-FFF2-40B4-BE49-F238E27FC236}">
                <a16:creationId xmlns:a16="http://schemas.microsoft.com/office/drawing/2014/main" id="{5F2D7E0D-0D9D-4696-96D0-90D3494BE63A}"/>
              </a:ext>
            </a:extLst>
          </p:cNvPr>
          <p:cNvSpPr/>
          <p:nvPr/>
        </p:nvSpPr>
        <p:spPr>
          <a:xfrm>
            <a:off x="5111930" y="5892353"/>
            <a:ext cx="6281965" cy="276999"/>
          </a:xfrm>
          <a:prstGeom prst="rect">
            <a:avLst/>
          </a:prstGeom>
        </p:spPr>
        <p:txBody>
          <a:bodyPr wrap="square">
            <a:spAutoFit/>
          </a:bodyPr>
          <a:lstStyle/>
          <a:p>
            <a:pPr algn="r"/>
            <a:r>
              <a:rPr lang="es-ES" sz="1200" i="1" dirty="0">
                <a:latin typeface="Montserrat" pitchFamily="2" charset="77"/>
              </a:rPr>
              <a:t>Fundamento legal: Regla 2.7.7.12., de la RMF para 2022.  </a:t>
            </a:r>
            <a:endParaRPr lang="es-MX" sz="1200" i="1" dirty="0">
              <a:latin typeface="Montserrat" pitchFamily="2" charset="77"/>
            </a:endParaRPr>
          </a:p>
        </p:txBody>
      </p:sp>
      <p:pic>
        <p:nvPicPr>
          <p:cNvPr id="6" name="Google Shape;131;p19" descr="Logotipo&#10;&#10;Descripción generada automáticamente con confianza media">
            <a:extLst>
              <a:ext uri="{FF2B5EF4-FFF2-40B4-BE49-F238E27FC236}">
                <a16:creationId xmlns:a16="http://schemas.microsoft.com/office/drawing/2014/main" id="{8F187DAD-077E-DF48-B53B-47D4107168D8}"/>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3447C31F-AC41-7748-835B-56EBA695FFF2}"/>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BF8543AB-B687-3D48-9129-8B3A82AEFD47}"/>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1472772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6" name="CuadroTexto 5">
            <a:extLst>
              <a:ext uri="{FF2B5EF4-FFF2-40B4-BE49-F238E27FC236}">
                <a16:creationId xmlns:a16="http://schemas.microsoft.com/office/drawing/2014/main" id="{F1AF6F73-CD01-4265-BF97-9CF2C1C7321D}"/>
              </a:ext>
            </a:extLst>
          </p:cNvPr>
          <p:cNvSpPr txBox="1"/>
          <p:nvPr/>
        </p:nvSpPr>
        <p:spPr>
          <a:xfrm>
            <a:off x="2001443" y="2299062"/>
            <a:ext cx="8189113" cy="3108543"/>
          </a:xfrm>
          <a:prstGeom prst="rect">
            <a:avLst/>
          </a:prstGeom>
          <a:noFill/>
        </p:spPr>
        <p:txBody>
          <a:bodyPr wrap="square" rtlCol="0">
            <a:spAutoFit/>
          </a:bodyPr>
          <a:lstStyle/>
          <a:p>
            <a:pPr algn="just"/>
            <a:r>
              <a:rPr lang="es-MX" sz="1800" b="1" dirty="0">
                <a:solidFill>
                  <a:srgbClr val="7A2682"/>
                </a:solidFill>
                <a:latin typeface="Montserrat" panose="00000500000000000000" pitchFamily="2" charset="0"/>
              </a:rPr>
              <a:t>Tercera Resolución de Modificaciones a la Resolución Miscelánea Fiscal para 2022. Primera Versión Anticipada</a:t>
            </a:r>
          </a:p>
          <a:p>
            <a:pPr algn="just"/>
            <a:endParaRPr lang="es-MX" sz="1600" b="1" dirty="0">
              <a:solidFill>
                <a:srgbClr val="7030A0"/>
              </a:solidFill>
              <a:latin typeface="Montserrat" panose="00000500000000000000" pitchFamily="2" charset="0"/>
            </a:endParaRPr>
          </a:p>
          <a:p>
            <a:pPr algn="just"/>
            <a:r>
              <a:rPr lang="es-MX" sz="1600" b="1" dirty="0">
                <a:solidFill>
                  <a:schemeClr val="tx1"/>
                </a:solidFill>
                <a:latin typeface="Montserrat" pitchFamily="2" charset="77"/>
              </a:rPr>
              <a:t>Segundo resolutivo. </a:t>
            </a:r>
            <a:r>
              <a:rPr lang="es-MX" sz="1600" dirty="0">
                <a:latin typeface="Montserrat" pitchFamily="2" charset="77"/>
              </a:rPr>
              <a:t>Se reforma el Transitorio Cuadragésimo Séptimo de la Resolución Miscelánea Fiscal para 2022, publicada en el DOF el 27 de diciembre de 2021, para quedar como sigue: </a:t>
            </a:r>
          </a:p>
          <a:p>
            <a:pPr algn="just"/>
            <a:endParaRPr lang="es-MX" sz="1600" dirty="0">
              <a:latin typeface="Montserrat" pitchFamily="2" charset="77"/>
            </a:endParaRPr>
          </a:p>
          <a:p>
            <a:pPr algn="just"/>
            <a:r>
              <a:rPr lang="es-MX" sz="1600" dirty="0">
                <a:latin typeface="Montserrat" pitchFamily="2" charset="77"/>
              </a:rPr>
              <a:t>(…) se entiende que cumplen con lo dispuesto en las disposiciones fiscales, aquellos contribuyentes que expidan el CFDI con complemento Carta Porte </a:t>
            </a:r>
            <a:r>
              <a:rPr lang="es-MX" sz="1600" b="1" dirty="0">
                <a:solidFill>
                  <a:schemeClr val="tx1"/>
                </a:solidFill>
                <a:highlight>
                  <a:srgbClr val="FFFF00"/>
                </a:highlight>
                <a:latin typeface="Montserrat" pitchFamily="2" charset="77"/>
              </a:rPr>
              <a:t>hasta el 30 de septiembre de 2022</a:t>
            </a:r>
            <a:r>
              <a:rPr lang="es-MX" sz="1600" dirty="0">
                <a:latin typeface="Montserrat" pitchFamily="2" charset="77"/>
              </a:rPr>
              <a:t> y este no cuente con la totalidad de los requisitos contenidos en el “Instructivo de llenado del CFDI al que se le incorpora el complemento Carta Porte”, publicado en el Portal del SAT.</a:t>
            </a:r>
            <a:endParaRPr lang="es-MX" sz="1600" b="1" dirty="0">
              <a:solidFill>
                <a:schemeClr val="tx1"/>
              </a:solidFill>
              <a:latin typeface="Montserrat" pitchFamily="2" charset="77"/>
            </a:endParaRPr>
          </a:p>
        </p:txBody>
      </p:sp>
      <p:pic>
        <p:nvPicPr>
          <p:cNvPr id="4" name="Google Shape;131;p19" descr="Logotipo&#10;&#10;Descripción generada automáticamente con confianza media">
            <a:extLst>
              <a:ext uri="{FF2B5EF4-FFF2-40B4-BE49-F238E27FC236}">
                <a16:creationId xmlns:a16="http://schemas.microsoft.com/office/drawing/2014/main" id="{AD86EE95-216C-C941-9125-720900B13280}"/>
              </a:ext>
            </a:extLst>
          </p:cNvPr>
          <p:cNvPicPr preferRelativeResize="0"/>
          <p:nvPr/>
        </p:nvPicPr>
        <p:blipFill rotWithShape="1">
          <a:blip r:embed="rId3">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33E8316A-D51D-944C-ADC2-6F49DD16CD12}"/>
              </a:ext>
            </a:extLst>
          </p:cNvPr>
          <p:cNvPicPr preferRelativeResize="0"/>
          <p:nvPr/>
        </p:nvPicPr>
        <p:blipFill>
          <a:blip r:embed="rId4">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07A07A08-4941-0744-A121-E3D2F81C98F7}"/>
              </a:ext>
            </a:extLst>
          </p:cNvPr>
          <p:cNvPicPr>
            <a:picLocks noChangeAspect="1"/>
          </p:cNvPicPr>
          <p:nvPr/>
        </p:nvPicPr>
        <p:blipFill>
          <a:blip r:embed="rId5"/>
          <a:stretch>
            <a:fillRect/>
          </a:stretch>
        </p:blipFill>
        <p:spPr>
          <a:xfrm>
            <a:off x="451062" y="417820"/>
            <a:ext cx="1840808" cy="333460"/>
          </a:xfrm>
          <a:prstGeom prst="rect">
            <a:avLst/>
          </a:prstGeom>
        </p:spPr>
      </p:pic>
    </p:spTree>
    <p:extLst>
      <p:ext uri="{BB962C8B-B14F-4D97-AF65-F5344CB8AC3E}">
        <p14:creationId xmlns:p14="http://schemas.microsoft.com/office/powerpoint/2010/main" val="3009795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Rectángulo 1">
            <a:extLst>
              <a:ext uri="{FF2B5EF4-FFF2-40B4-BE49-F238E27FC236}">
                <a16:creationId xmlns:a16="http://schemas.microsoft.com/office/drawing/2014/main" id="{BA15F645-F14C-4EDF-B120-3AE250328E7D}"/>
              </a:ext>
            </a:extLst>
          </p:cNvPr>
          <p:cNvSpPr/>
          <p:nvPr/>
        </p:nvSpPr>
        <p:spPr>
          <a:xfrm>
            <a:off x="706877" y="2091740"/>
            <a:ext cx="6648548" cy="3400931"/>
          </a:xfrm>
          <a:prstGeom prst="rect">
            <a:avLst/>
          </a:prstGeom>
        </p:spPr>
        <p:txBody>
          <a:bodyPr wrap="square">
            <a:spAutoFit/>
          </a:bodyPr>
          <a:lstStyle/>
          <a:p>
            <a:pPr algn="just"/>
            <a:r>
              <a:rPr lang="es-ES" sz="1800" b="1" dirty="0">
                <a:solidFill>
                  <a:srgbClr val="7A2682"/>
                </a:solidFill>
                <a:latin typeface="Montserrat-SemiBold"/>
                <a:ea typeface="Montserrat-SemiBold"/>
                <a:cs typeface="Montserrat-SemiBold"/>
              </a:rPr>
              <a:t>Caso planteado: </a:t>
            </a:r>
            <a:endParaRPr lang="es-MX" sz="1800" dirty="0">
              <a:solidFill>
                <a:srgbClr val="7A2682"/>
              </a:solidFill>
              <a:latin typeface="Montserrat-SemiBold"/>
              <a:ea typeface="Montserrat-SemiBold"/>
              <a:cs typeface="Montserrat-SemiBold"/>
            </a:endParaRPr>
          </a:p>
          <a:p>
            <a:pPr algn="just"/>
            <a:r>
              <a:rPr lang="es-ES" sz="1600" b="1" dirty="0">
                <a:solidFill>
                  <a:srgbClr val="7030A0"/>
                </a:solidFill>
                <a:latin typeface="Montserrat-SemiBold"/>
                <a:ea typeface="Montserrat-SemiBold"/>
                <a:cs typeface="Montserrat-SemiBold"/>
              </a:rPr>
              <a:t> </a:t>
            </a:r>
            <a:endParaRPr lang="es-MX" sz="1600" dirty="0">
              <a:latin typeface="Montserrat-SemiBold"/>
              <a:ea typeface="Montserrat-SemiBold"/>
              <a:cs typeface="Montserrat-SemiBold"/>
            </a:endParaRPr>
          </a:p>
          <a:p>
            <a:pPr algn="just"/>
            <a:r>
              <a:rPr lang="es-ES" sz="1600" dirty="0">
                <a:latin typeface="Montserrat" pitchFamily="2" charset="77"/>
              </a:rPr>
              <a:t>Una empresa que se dedica al transporte terrestre de carga (</a:t>
            </a:r>
            <a:r>
              <a:rPr lang="es-ES" sz="1600" dirty="0">
                <a:solidFill>
                  <a:srgbClr val="7A2682"/>
                </a:solidFill>
                <a:latin typeface="Montserrat" pitchFamily="2" charset="77"/>
              </a:rPr>
              <a:t>A</a:t>
            </a:r>
            <a:r>
              <a:rPr lang="es-ES" sz="1600" dirty="0">
                <a:latin typeface="Montserrat" pitchFamily="2" charset="77"/>
              </a:rPr>
              <a:t>), es requerida por un </a:t>
            </a:r>
            <a:r>
              <a:rPr lang="es-ES" sz="1600" dirty="0">
                <a:solidFill>
                  <a:srgbClr val="7A2682"/>
                </a:solidFill>
                <a:latin typeface="Montserrat" pitchFamily="2" charset="77"/>
              </a:rPr>
              <a:t>cliente</a:t>
            </a:r>
            <a:r>
              <a:rPr lang="es-ES" sz="1600" dirty="0">
                <a:latin typeface="Montserrat" pitchFamily="2" charset="77"/>
              </a:rPr>
              <a:t>, para un servicio que va de Querétaro a Tamaulipas.</a:t>
            </a:r>
          </a:p>
          <a:p>
            <a:pPr algn="just"/>
            <a:endParaRPr lang="es-ES" sz="1600" dirty="0">
              <a:latin typeface="Montserrat" pitchFamily="2" charset="77"/>
            </a:endParaRPr>
          </a:p>
          <a:p>
            <a:pPr algn="just"/>
            <a:r>
              <a:rPr lang="es-ES" sz="1600" dirty="0">
                <a:latin typeface="Montserrat" pitchFamily="2" charset="77"/>
              </a:rPr>
              <a:t>Para alcanzar el fin, </a:t>
            </a:r>
            <a:r>
              <a:rPr lang="es-ES" sz="1600" dirty="0">
                <a:solidFill>
                  <a:srgbClr val="7A2682"/>
                </a:solidFill>
                <a:latin typeface="Montserrat" pitchFamily="2" charset="77"/>
              </a:rPr>
              <a:t>A</a:t>
            </a:r>
            <a:r>
              <a:rPr lang="es-ES" sz="1600" dirty="0">
                <a:latin typeface="Montserrat" pitchFamily="2" charset="77"/>
              </a:rPr>
              <a:t> contrata los servicios de una empresa diversa que brinda el servicio de transporte por vía aérea </a:t>
            </a:r>
            <a:r>
              <a:rPr lang="es-ES" sz="1600" dirty="0">
                <a:solidFill>
                  <a:srgbClr val="7A2682"/>
                </a:solidFill>
                <a:latin typeface="Montserrat" pitchFamily="2" charset="77"/>
              </a:rPr>
              <a:t>(B</a:t>
            </a:r>
            <a:r>
              <a:rPr lang="es-ES" sz="1600" dirty="0">
                <a:latin typeface="Montserrat" pitchFamily="2" charset="77"/>
              </a:rPr>
              <a:t>). </a:t>
            </a:r>
          </a:p>
          <a:p>
            <a:pPr algn="just"/>
            <a:endParaRPr lang="es-ES" sz="1600" dirty="0">
              <a:latin typeface="Montserrat" pitchFamily="2" charset="77"/>
            </a:endParaRPr>
          </a:p>
          <a:p>
            <a:pPr algn="just"/>
            <a:r>
              <a:rPr lang="es-ES" sz="1600" dirty="0">
                <a:latin typeface="Montserrat" pitchFamily="2" charset="77"/>
              </a:rPr>
              <a:t>Por lo que B expide un CFDI de tipo Ingreso, con complemento Carta Porte, pues utilizará unidades propias.</a:t>
            </a:r>
          </a:p>
          <a:p>
            <a:pPr algn="just"/>
            <a:endParaRPr lang="es-ES" sz="1600" dirty="0">
              <a:latin typeface="Montserrat" pitchFamily="2" charset="77"/>
            </a:endParaRPr>
          </a:p>
          <a:p>
            <a:pPr algn="just"/>
            <a:endParaRPr lang="es-ES" sz="2100" dirty="0">
              <a:solidFill>
                <a:schemeClr val="tx1"/>
              </a:solidFill>
              <a:latin typeface="Montserrat-SemiBold"/>
              <a:ea typeface="Montserrat-SemiBold"/>
              <a:cs typeface="Montserrat-SemiBold"/>
            </a:endParaRPr>
          </a:p>
        </p:txBody>
      </p:sp>
      <p:pic>
        <p:nvPicPr>
          <p:cNvPr id="7" name="Picture 4" descr="Castores">
            <a:extLst>
              <a:ext uri="{FF2B5EF4-FFF2-40B4-BE49-F238E27FC236}">
                <a16:creationId xmlns:a16="http://schemas.microsoft.com/office/drawing/2014/main" id="{347AF9CC-6C76-4B89-B186-4DD7237CB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0850" y="2985309"/>
            <a:ext cx="3625660" cy="1613795"/>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31;p19" descr="Logotipo&#10;&#10;Descripción generada automáticamente con confianza media">
            <a:extLst>
              <a:ext uri="{FF2B5EF4-FFF2-40B4-BE49-F238E27FC236}">
                <a16:creationId xmlns:a16="http://schemas.microsoft.com/office/drawing/2014/main" id="{F84DCF50-72B1-794B-A5F5-DF3AEC57167B}"/>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8" name="Google Shape;132;p19">
            <a:extLst>
              <a:ext uri="{FF2B5EF4-FFF2-40B4-BE49-F238E27FC236}">
                <a16:creationId xmlns:a16="http://schemas.microsoft.com/office/drawing/2014/main" id="{47DC05E9-5F32-384F-A47B-8D9385F7655A}"/>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9" name="Imagen 8">
            <a:extLst>
              <a:ext uri="{FF2B5EF4-FFF2-40B4-BE49-F238E27FC236}">
                <a16:creationId xmlns:a16="http://schemas.microsoft.com/office/drawing/2014/main" id="{AC288AC9-F05A-D945-B58B-46192E1C8F4F}"/>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2955576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Rectángulo 1">
            <a:extLst>
              <a:ext uri="{FF2B5EF4-FFF2-40B4-BE49-F238E27FC236}">
                <a16:creationId xmlns:a16="http://schemas.microsoft.com/office/drawing/2014/main" id="{BA15F645-F14C-4EDF-B120-3AE250328E7D}"/>
              </a:ext>
            </a:extLst>
          </p:cNvPr>
          <p:cNvSpPr/>
          <p:nvPr/>
        </p:nvSpPr>
        <p:spPr>
          <a:xfrm>
            <a:off x="2960681" y="1920894"/>
            <a:ext cx="6300679" cy="1354217"/>
          </a:xfrm>
          <a:prstGeom prst="rect">
            <a:avLst/>
          </a:prstGeom>
        </p:spPr>
        <p:txBody>
          <a:bodyPr wrap="square">
            <a:spAutoFit/>
          </a:bodyPr>
          <a:lstStyle/>
          <a:p>
            <a:pPr algn="just"/>
            <a:r>
              <a:rPr lang="es-ES" sz="1800" b="1" dirty="0">
                <a:solidFill>
                  <a:srgbClr val="7A2682"/>
                </a:solidFill>
                <a:latin typeface="Montserrat-SemiBold"/>
                <a:ea typeface="Montserrat-SemiBold"/>
                <a:cs typeface="Montserrat-SemiBold"/>
              </a:rPr>
              <a:t>Pregunta: </a:t>
            </a:r>
          </a:p>
          <a:p>
            <a:pPr algn="just"/>
            <a:endParaRPr lang="es-MX" sz="1600" dirty="0">
              <a:latin typeface="Montserrat-SemiBold"/>
              <a:ea typeface="Montserrat-SemiBold"/>
              <a:cs typeface="Montserrat-SemiBold"/>
            </a:endParaRPr>
          </a:p>
          <a:p>
            <a:pPr algn="just"/>
            <a:r>
              <a:rPr lang="es-ES" sz="1600" dirty="0">
                <a:latin typeface="Montserrat" pitchFamily="2" charset="77"/>
              </a:rPr>
              <a:t>¿La </a:t>
            </a:r>
            <a:r>
              <a:rPr lang="es-ES" sz="1600" dirty="0">
                <a:solidFill>
                  <a:srgbClr val="7A2682"/>
                </a:solidFill>
                <a:latin typeface="Montserrat" pitchFamily="2" charset="77"/>
              </a:rPr>
              <a:t>Empresa A </a:t>
            </a:r>
            <a:r>
              <a:rPr lang="es-ES" sz="1600" dirty="0">
                <a:latin typeface="Montserrat" pitchFamily="2" charset="77"/>
              </a:rPr>
              <a:t>se convierte en intermediario que debe cumplir con CFDI de Traslado con, conforme la regla 2.7.7.2., segundo complemento Carta Porte párrafo?</a:t>
            </a:r>
          </a:p>
        </p:txBody>
      </p:sp>
      <p:pic>
        <p:nvPicPr>
          <p:cNvPr id="1026" name="Picture 2" descr="Avión ruso aterrizó en Washington para recoger a diplomáticos | El Mundo |  DW | 06.03.2022">
            <a:extLst>
              <a:ext uri="{FF2B5EF4-FFF2-40B4-BE49-F238E27FC236}">
                <a16:creationId xmlns:a16="http://schemas.microsoft.com/office/drawing/2014/main" id="{E9BF8A7E-8A5D-4B51-A1D2-5D47C7B86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971" y="4034274"/>
            <a:ext cx="4026101" cy="2262157"/>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31;p19" descr="Logotipo&#10;&#10;Descripción generada automáticamente con confianza media">
            <a:extLst>
              <a:ext uri="{FF2B5EF4-FFF2-40B4-BE49-F238E27FC236}">
                <a16:creationId xmlns:a16="http://schemas.microsoft.com/office/drawing/2014/main" id="{AC299C63-E17E-C542-BDBF-96F2DB3F2864}"/>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B1F95DEB-78C1-E548-B918-22C77CE5C56D}"/>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7D7BA48F-330F-CB46-94C3-50883907D7AE}"/>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2302004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Rectángulo 1">
            <a:extLst>
              <a:ext uri="{FF2B5EF4-FFF2-40B4-BE49-F238E27FC236}">
                <a16:creationId xmlns:a16="http://schemas.microsoft.com/office/drawing/2014/main" id="{335C81A2-8AF2-42EB-888D-54101ED8FD72}"/>
              </a:ext>
            </a:extLst>
          </p:cNvPr>
          <p:cNvSpPr/>
          <p:nvPr/>
        </p:nvSpPr>
        <p:spPr>
          <a:xfrm>
            <a:off x="2428826" y="1987924"/>
            <a:ext cx="7334348" cy="3724096"/>
          </a:xfrm>
          <a:prstGeom prst="rect">
            <a:avLst/>
          </a:prstGeom>
        </p:spPr>
        <p:txBody>
          <a:bodyPr wrap="square">
            <a:spAutoFit/>
          </a:bodyPr>
          <a:lstStyle/>
          <a:p>
            <a:pPr algn="just"/>
            <a:r>
              <a:rPr lang="es-ES" sz="1800" b="1" dirty="0">
                <a:solidFill>
                  <a:srgbClr val="7A2682"/>
                </a:solidFill>
                <a:latin typeface="Montserrat-SemiBold"/>
              </a:rPr>
              <a:t>Respuesta:</a:t>
            </a:r>
          </a:p>
          <a:p>
            <a:pPr algn="just"/>
            <a:endParaRPr lang="es-MX" sz="1600" dirty="0">
              <a:latin typeface="Montserrat-SemiBold"/>
            </a:endParaRPr>
          </a:p>
          <a:p>
            <a:pPr algn="just"/>
            <a:r>
              <a:rPr lang="es-MX" sz="1600" dirty="0">
                <a:latin typeface="Montserrat" pitchFamily="2" charset="77"/>
              </a:rPr>
              <a:t>No se considera a la empresa </a:t>
            </a:r>
            <a:r>
              <a:rPr lang="es-MX" sz="1600" dirty="0">
                <a:solidFill>
                  <a:srgbClr val="7A2682"/>
                </a:solidFill>
                <a:latin typeface="Montserrat" pitchFamily="2" charset="77"/>
              </a:rPr>
              <a:t>A</a:t>
            </a:r>
            <a:r>
              <a:rPr lang="es-MX" sz="1600" dirty="0">
                <a:latin typeface="Montserrat" pitchFamily="2" charset="77"/>
              </a:rPr>
              <a:t>, como intermediario, obligado a expedir un CFDI de tipo Traslado, al que incorpore el complemento Carta Porte, que menciona la regla 2.7.7.2., en su segundo párrafo, toda vez que</a:t>
            </a:r>
            <a:r>
              <a:rPr lang="es-MX" sz="1600" dirty="0">
                <a:solidFill>
                  <a:schemeClr val="tx1"/>
                </a:solidFill>
                <a:latin typeface="Montserrat-SemiBold"/>
              </a:rPr>
              <a:t>:</a:t>
            </a:r>
          </a:p>
          <a:p>
            <a:pPr algn="just"/>
            <a:endParaRPr lang="es-MX" sz="1600" dirty="0">
              <a:solidFill>
                <a:schemeClr val="tx1"/>
              </a:solidFill>
              <a:latin typeface="Montserrat-SemiBold"/>
            </a:endParaRPr>
          </a:p>
          <a:p>
            <a:pPr marL="457200" indent="-457200" algn="just">
              <a:buFont typeface="+mj-lt"/>
              <a:buAutoNum type="arabicPeriod"/>
            </a:pPr>
            <a:r>
              <a:rPr lang="es-MX" sz="1600" dirty="0">
                <a:latin typeface="Montserrat" pitchFamily="2" charset="77"/>
              </a:rPr>
              <a:t>No otorga el servicio de logística para el traslado de los bienes o mercancías, ni cuenta con mandato para actuar por cuenta del cliente.</a:t>
            </a:r>
          </a:p>
          <a:p>
            <a:pPr marL="457200" indent="-457200" algn="just">
              <a:buFont typeface="+mj-lt"/>
              <a:buAutoNum type="arabicPeriod"/>
            </a:pPr>
            <a:endParaRPr lang="es-MX" sz="1600" dirty="0">
              <a:latin typeface="Montserrat" pitchFamily="2" charset="77"/>
            </a:endParaRPr>
          </a:p>
          <a:p>
            <a:pPr marL="457200" indent="-457200" algn="just">
              <a:buFont typeface="+mj-lt"/>
              <a:buAutoNum type="arabicPeriod"/>
            </a:pPr>
            <a:r>
              <a:rPr lang="es-MX" sz="1600" dirty="0">
                <a:latin typeface="Montserrat" pitchFamily="2" charset="77"/>
              </a:rPr>
              <a:t>No realiza el traslado por medios propios.</a:t>
            </a:r>
          </a:p>
          <a:p>
            <a:pPr algn="just"/>
            <a:endParaRPr lang="es-MX" sz="2000" dirty="0">
              <a:latin typeface="Montserrat-SemiBold"/>
            </a:endParaRPr>
          </a:p>
          <a:p>
            <a:pPr algn="just"/>
            <a:endParaRPr lang="es-MX" sz="2200" dirty="0">
              <a:latin typeface="Montserrat-SemiBold"/>
            </a:endParaRPr>
          </a:p>
        </p:txBody>
      </p:sp>
      <p:sp>
        <p:nvSpPr>
          <p:cNvPr id="3" name="Rectángulo 2">
            <a:extLst>
              <a:ext uri="{FF2B5EF4-FFF2-40B4-BE49-F238E27FC236}">
                <a16:creationId xmlns:a16="http://schemas.microsoft.com/office/drawing/2014/main" id="{A96F43B0-7A65-447E-8EEC-96076C0A92B7}"/>
              </a:ext>
            </a:extLst>
          </p:cNvPr>
          <p:cNvSpPr/>
          <p:nvPr/>
        </p:nvSpPr>
        <p:spPr>
          <a:xfrm>
            <a:off x="4510495" y="5481187"/>
            <a:ext cx="5252679" cy="461665"/>
          </a:xfrm>
          <a:prstGeom prst="rect">
            <a:avLst/>
          </a:prstGeom>
        </p:spPr>
        <p:txBody>
          <a:bodyPr wrap="square">
            <a:spAutoFit/>
          </a:bodyPr>
          <a:lstStyle/>
          <a:p>
            <a:pPr algn="r"/>
            <a:r>
              <a:rPr lang="es-ES" sz="1200" i="1" dirty="0">
                <a:latin typeface="Montserrat" pitchFamily="2" charset="77"/>
              </a:rPr>
              <a:t>Fundamento legal: Artículo 29 y 29-A del CFF y las Reglas 2.7.7.1., 2.7.7.2., segundo párrafo, de la RMF para 2022.  </a:t>
            </a:r>
            <a:endParaRPr lang="es-MX" sz="1200" i="1" dirty="0">
              <a:latin typeface="Montserrat" pitchFamily="2" charset="77"/>
            </a:endParaRPr>
          </a:p>
        </p:txBody>
      </p:sp>
      <p:pic>
        <p:nvPicPr>
          <p:cNvPr id="6" name="Google Shape;131;p19" descr="Logotipo&#10;&#10;Descripción generada automáticamente con confianza media">
            <a:extLst>
              <a:ext uri="{FF2B5EF4-FFF2-40B4-BE49-F238E27FC236}">
                <a16:creationId xmlns:a16="http://schemas.microsoft.com/office/drawing/2014/main" id="{40942730-9445-2940-BA89-5ECCE9BAE7D9}"/>
              </a:ext>
            </a:extLst>
          </p:cNvPr>
          <p:cNvPicPr preferRelativeResize="0"/>
          <p:nvPr/>
        </p:nvPicPr>
        <p:blipFill rotWithShape="1">
          <a:blip r:embed="rId3">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46CFA2DF-9FD9-4448-A528-706CDF2F5526}"/>
              </a:ext>
            </a:extLst>
          </p:cNvPr>
          <p:cNvPicPr preferRelativeResize="0"/>
          <p:nvPr/>
        </p:nvPicPr>
        <p:blipFill>
          <a:blip r:embed="rId4">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A694240C-8DAC-8D4C-89CC-A38231C46132}"/>
              </a:ext>
            </a:extLst>
          </p:cNvPr>
          <p:cNvPicPr>
            <a:picLocks noChangeAspect="1"/>
          </p:cNvPicPr>
          <p:nvPr/>
        </p:nvPicPr>
        <p:blipFill>
          <a:blip r:embed="rId5"/>
          <a:stretch>
            <a:fillRect/>
          </a:stretch>
        </p:blipFill>
        <p:spPr>
          <a:xfrm>
            <a:off x="451062" y="417820"/>
            <a:ext cx="1840808" cy="333460"/>
          </a:xfrm>
          <a:prstGeom prst="rect">
            <a:avLst/>
          </a:prstGeom>
        </p:spPr>
      </p:pic>
    </p:spTree>
    <p:extLst>
      <p:ext uri="{BB962C8B-B14F-4D97-AF65-F5344CB8AC3E}">
        <p14:creationId xmlns:p14="http://schemas.microsoft.com/office/powerpoint/2010/main" val="3847363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Rectángulo 1">
            <a:extLst>
              <a:ext uri="{FF2B5EF4-FFF2-40B4-BE49-F238E27FC236}">
                <a16:creationId xmlns:a16="http://schemas.microsoft.com/office/drawing/2014/main" id="{335C81A2-8AF2-42EB-888D-54101ED8FD72}"/>
              </a:ext>
            </a:extLst>
          </p:cNvPr>
          <p:cNvSpPr/>
          <p:nvPr/>
        </p:nvSpPr>
        <p:spPr>
          <a:xfrm>
            <a:off x="944948" y="5568548"/>
            <a:ext cx="11424376" cy="276999"/>
          </a:xfrm>
          <a:prstGeom prst="rect">
            <a:avLst/>
          </a:prstGeom>
        </p:spPr>
        <p:txBody>
          <a:bodyPr wrap="square">
            <a:spAutoFit/>
          </a:bodyPr>
          <a:lstStyle/>
          <a:p>
            <a:r>
              <a:rPr lang="es-MX" sz="1200" i="1" dirty="0">
                <a:latin typeface="Montserrat" pitchFamily="2" charset="77"/>
              </a:rPr>
              <a:t>Nota final: La emisión de un CFDI,</a:t>
            </a:r>
            <a:r>
              <a:rPr lang="es-ES" sz="1200" i="1" dirty="0">
                <a:latin typeface="Montserrat" pitchFamily="2" charset="77"/>
              </a:rPr>
              <a:t> de tipo ingreso, con complemento carta porte, por parte la empresa B, fue correcta.</a:t>
            </a:r>
            <a:endParaRPr lang="es-MX" sz="1200" i="1" dirty="0">
              <a:latin typeface="Montserrat" pitchFamily="2" charset="77"/>
            </a:endParaRPr>
          </a:p>
        </p:txBody>
      </p:sp>
      <p:sp>
        <p:nvSpPr>
          <p:cNvPr id="3" name="Rectángulo 2">
            <a:extLst>
              <a:ext uri="{FF2B5EF4-FFF2-40B4-BE49-F238E27FC236}">
                <a16:creationId xmlns:a16="http://schemas.microsoft.com/office/drawing/2014/main" id="{A96F43B0-7A65-447E-8EEC-96076C0A92B7}"/>
              </a:ext>
            </a:extLst>
          </p:cNvPr>
          <p:cNvSpPr/>
          <p:nvPr/>
        </p:nvSpPr>
        <p:spPr>
          <a:xfrm>
            <a:off x="6096000" y="6097167"/>
            <a:ext cx="5252679" cy="461665"/>
          </a:xfrm>
          <a:prstGeom prst="rect">
            <a:avLst/>
          </a:prstGeom>
        </p:spPr>
        <p:txBody>
          <a:bodyPr wrap="square">
            <a:spAutoFit/>
          </a:bodyPr>
          <a:lstStyle/>
          <a:p>
            <a:pPr algn="r"/>
            <a:r>
              <a:rPr lang="es-ES" sz="1200" i="1" dirty="0">
                <a:latin typeface="Montserrat" pitchFamily="2" charset="77"/>
              </a:rPr>
              <a:t>Fundamento legal: Artículo 29 y 29-A del CFF y las Reglas 2.7.7.1., 2.7.7.2., segundo párrafo, de la RMF para 2022.  </a:t>
            </a:r>
            <a:endParaRPr lang="es-MX" sz="1200" i="1" dirty="0">
              <a:latin typeface="Montserrat" pitchFamily="2" charset="77"/>
            </a:endParaRPr>
          </a:p>
        </p:txBody>
      </p:sp>
      <p:pic>
        <p:nvPicPr>
          <p:cNvPr id="4" name="Imagen 3">
            <a:extLst>
              <a:ext uri="{FF2B5EF4-FFF2-40B4-BE49-F238E27FC236}">
                <a16:creationId xmlns:a16="http://schemas.microsoft.com/office/drawing/2014/main" id="{7B2B8A00-1706-4929-A475-74541E0DD240}"/>
              </a:ext>
            </a:extLst>
          </p:cNvPr>
          <p:cNvPicPr>
            <a:picLocks noChangeAspect="1"/>
          </p:cNvPicPr>
          <p:nvPr/>
        </p:nvPicPr>
        <p:blipFill>
          <a:blip r:embed="rId3"/>
          <a:stretch>
            <a:fillRect/>
          </a:stretch>
        </p:blipFill>
        <p:spPr>
          <a:xfrm>
            <a:off x="1056921" y="1663741"/>
            <a:ext cx="4379780" cy="1909523"/>
          </a:xfrm>
          <a:prstGeom prst="rect">
            <a:avLst/>
          </a:prstGeom>
        </p:spPr>
      </p:pic>
      <p:sp>
        <p:nvSpPr>
          <p:cNvPr id="7" name="CuadroTexto 6">
            <a:extLst>
              <a:ext uri="{FF2B5EF4-FFF2-40B4-BE49-F238E27FC236}">
                <a16:creationId xmlns:a16="http://schemas.microsoft.com/office/drawing/2014/main" id="{FE252736-32D1-4F3B-8CFA-F50B33CFB4F6}"/>
              </a:ext>
            </a:extLst>
          </p:cNvPr>
          <p:cNvSpPr txBox="1"/>
          <p:nvPr/>
        </p:nvSpPr>
        <p:spPr>
          <a:xfrm>
            <a:off x="6414443" y="2192758"/>
            <a:ext cx="4864567" cy="2800767"/>
          </a:xfrm>
          <a:prstGeom prst="rect">
            <a:avLst/>
          </a:prstGeom>
          <a:noFill/>
        </p:spPr>
        <p:txBody>
          <a:bodyPr wrap="square" rtlCol="0">
            <a:spAutoFit/>
          </a:bodyPr>
          <a:lstStyle/>
          <a:p>
            <a:pPr marL="285750" indent="-285750" algn="just">
              <a:buFont typeface="Arial" panose="020B0604020202020204" pitchFamily="34" charset="0"/>
              <a:buChar char="•"/>
            </a:pPr>
            <a:r>
              <a:rPr lang="es-MX" sz="1600" dirty="0">
                <a:latin typeface="Montserrat" panose="00000500000000000000" pitchFamily="2" charset="0"/>
              </a:rPr>
              <a:t>El contrato celebrado es de </a:t>
            </a:r>
            <a:r>
              <a:rPr lang="es-MX" sz="1600" b="1" i="1" dirty="0">
                <a:latin typeface="Montserrat" panose="00000500000000000000" pitchFamily="2" charset="0"/>
              </a:rPr>
              <a:t>“transporte terrestre de carga”</a:t>
            </a:r>
            <a:r>
              <a:rPr lang="es-MX" sz="1600" i="1" dirty="0">
                <a:latin typeface="Montserrat" panose="00000500000000000000" pitchFamily="2" charset="0"/>
              </a:rPr>
              <a:t>, </a:t>
            </a:r>
            <a:r>
              <a:rPr lang="es-MX" sz="1600" dirty="0">
                <a:latin typeface="Montserrat" panose="00000500000000000000" pitchFamily="2" charset="0"/>
              </a:rPr>
              <a:t>no así, </a:t>
            </a:r>
            <a:r>
              <a:rPr lang="es-MX" sz="1600" b="1" i="1" dirty="0">
                <a:latin typeface="Montserrat" panose="00000500000000000000" pitchFamily="2" charset="0"/>
              </a:rPr>
              <a:t>“logística”.</a:t>
            </a:r>
          </a:p>
          <a:p>
            <a:pPr marL="285750" indent="-285750" algn="just">
              <a:buFont typeface="Arial" panose="020B0604020202020204" pitchFamily="34" charset="0"/>
              <a:buChar char="•"/>
            </a:pPr>
            <a:endParaRPr lang="es-MX" sz="1600" b="1" i="1" dirty="0">
              <a:latin typeface="Montserrat" panose="00000500000000000000" pitchFamily="2" charset="0"/>
            </a:endParaRPr>
          </a:p>
          <a:p>
            <a:pPr marL="285750" indent="-285750" algn="just">
              <a:buFont typeface="Arial" panose="020B0604020202020204" pitchFamily="34" charset="0"/>
              <a:buChar char="•"/>
            </a:pPr>
            <a:r>
              <a:rPr lang="es-MX" sz="1600" dirty="0">
                <a:latin typeface="Montserrat" panose="00000500000000000000" pitchFamily="2" charset="0"/>
              </a:rPr>
              <a:t>Si bien, está considerado que la transportista utilice unidades de terceras personas, ello está establecido como caso de </a:t>
            </a:r>
            <a:r>
              <a:rPr lang="es-MX" sz="1600" b="1" dirty="0">
                <a:latin typeface="Montserrat" panose="00000500000000000000" pitchFamily="2" charset="0"/>
              </a:rPr>
              <a:t>excepción</a:t>
            </a:r>
            <a:r>
              <a:rPr lang="es-MX" sz="1600" dirty="0">
                <a:latin typeface="Montserrat" panose="00000500000000000000" pitchFamily="2" charset="0"/>
              </a:rPr>
              <a:t> (realización incierta).</a:t>
            </a:r>
          </a:p>
          <a:p>
            <a:pPr marL="285750" indent="-285750" algn="just">
              <a:buFont typeface="Arial" panose="020B0604020202020204" pitchFamily="34" charset="0"/>
              <a:buChar char="•"/>
            </a:pPr>
            <a:endParaRPr lang="es-MX" sz="1600" dirty="0">
              <a:latin typeface="Montserrat" panose="00000500000000000000" pitchFamily="2" charset="0"/>
            </a:endParaRPr>
          </a:p>
          <a:p>
            <a:pPr marL="285750" indent="-285750" algn="just">
              <a:buFont typeface="Arial" panose="020B0604020202020204" pitchFamily="34" charset="0"/>
              <a:buChar char="•"/>
            </a:pPr>
            <a:r>
              <a:rPr lang="es-MX" sz="1600" dirty="0">
                <a:latin typeface="Montserrat" panose="00000500000000000000" pitchFamily="2" charset="0"/>
              </a:rPr>
              <a:t>En la misma </a:t>
            </a:r>
            <a:r>
              <a:rPr lang="es-MX" sz="1600" b="1" dirty="0">
                <a:latin typeface="Montserrat" panose="00000500000000000000" pitchFamily="2" charset="0"/>
              </a:rPr>
              <a:t>excepción</a:t>
            </a:r>
            <a:r>
              <a:rPr lang="es-MX" sz="1600" dirty="0">
                <a:latin typeface="Montserrat" panose="00000500000000000000" pitchFamily="2" charset="0"/>
              </a:rPr>
              <a:t>, está implícito que esas unidades no son medios propios de la transportista.</a:t>
            </a:r>
          </a:p>
        </p:txBody>
      </p:sp>
      <p:pic>
        <p:nvPicPr>
          <p:cNvPr id="8" name="Imagen 7">
            <a:extLst>
              <a:ext uri="{FF2B5EF4-FFF2-40B4-BE49-F238E27FC236}">
                <a16:creationId xmlns:a16="http://schemas.microsoft.com/office/drawing/2014/main" id="{32B0A977-1A64-47AA-948E-C3D539B7CB78}"/>
              </a:ext>
            </a:extLst>
          </p:cNvPr>
          <p:cNvPicPr>
            <a:picLocks noChangeAspect="1"/>
          </p:cNvPicPr>
          <p:nvPr/>
        </p:nvPicPr>
        <p:blipFill>
          <a:blip r:embed="rId4"/>
          <a:stretch>
            <a:fillRect/>
          </a:stretch>
        </p:blipFill>
        <p:spPr>
          <a:xfrm>
            <a:off x="1056921" y="3970172"/>
            <a:ext cx="4379780" cy="1339968"/>
          </a:xfrm>
          <a:prstGeom prst="rect">
            <a:avLst/>
          </a:prstGeom>
        </p:spPr>
      </p:pic>
      <p:pic>
        <p:nvPicPr>
          <p:cNvPr id="9" name="Google Shape;131;p19" descr="Logotipo&#10;&#10;Descripción generada automáticamente con confianza media">
            <a:extLst>
              <a:ext uri="{FF2B5EF4-FFF2-40B4-BE49-F238E27FC236}">
                <a16:creationId xmlns:a16="http://schemas.microsoft.com/office/drawing/2014/main" id="{B805F9EA-CD91-3946-B310-836050BAEF9D}"/>
              </a:ext>
            </a:extLst>
          </p:cNvPr>
          <p:cNvPicPr preferRelativeResize="0"/>
          <p:nvPr/>
        </p:nvPicPr>
        <p:blipFill rotWithShape="1">
          <a:blip r:embed="rId5">
            <a:alphaModFix/>
          </a:blip>
          <a:srcRect/>
          <a:stretch/>
        </p:blipFill>
        <p:spPr>
          <a:xfrm>
            <a:off x="7615850" y="343950"/>
            <a:ext cx="2669857" cy="633600"/>
          </a:xfrm>
          <a:prstGeom prst="rect">
            <a:avLst/>
          </a:prstGeom>
          <a:noFill/>
          <a:ln>
            <a:noFill/>
          </a:ln>
        </p:spPr>
      </p:pic>
      <p:pic>
        <p:nvPicPr>
          <p:cNvPr id="10" name="Google Shape;132;p19">
            <a:extLst>
              <a:ext uri="{FF2B5EF4-FFF2-40B4-BE49-F238E27FC236}">
                <a16:creationId xmlns:a16="http://schemas.microsoft.com/office/drawing/2014/main" id="{9284874C-20C9-E143-99DA-2298D360EE2A}"/>
              </a:ext>
            </a:extLst>
          </p:cNvPr>
          <p:cNvPicPr preferRelativeResize="0"/>
          <p:nvPr/>
        </p:nvPicPr>
        <p:blipFill>
          <a:blip r:embed="rId6">
            <a:alphaModFix/>
          </a:blip>
          <a:stretch>
            <a:fillRect/>
          </a:stretch>
        </p:blipFill>
        <p:spPr>
          <a:xfrm>
            <a:off x="10490333" y="267750"/>
            <a:ext cx="1349292" cy="633600"/>
          </a:xfrm>
          <a:prstGeom prst="rect">
            <a:avLst/>
          </a:prstGeom>
          <a:noFill/>
          <a:ln>
            <a:noFill/>
          </a:ln>
        </p:spPr>
      </p:pic>
      <p:pic>
        <p:nvPicPr>
          <p:cNvPr id="11" name="Imagen 10">
            <a:extLst>
              <a:ext uri="{FF2B5EF4-FFF2-40B4-BE49-F238E27FC236}">
                <a16:creationId xmlns:a16="http://schemas.microsoft.com/office/drawing/2014/main" id="{B6F07D2F-2E44-AF48-9F00-15260D5DE67A}"/>
              </a:ext>
            </a:extLst>
          </p:cNvPr>
          <p:cNvPicPr>
            <a:picLocks noChangeAspect="1"/>
          </p:cNvPicPr>
          <p:nvPr/>
        </p:nvPicPr>
        <p:blipFill>
          <a:blip r:embed="rId7"/>
          <a:stretch>
            <a:fillRect/>
          </a:stretch>
        </p:blipFill>
        <p:spPr>
          <a:xfrm>
            <a:off x="451062" y="417820"/>
            <a:ext cx="1840808" cy="333460"/>
          </a:xfrm>
          <a:prstGeom prst="rect">
            <a:avLst/>
          </a:prstGeom>
        </p:spPr>
      </p:pic>
    </p:spTree>
    <p:extLst>
      <p:ext uri="{BB962C8B-B14F-4D97-AF65-F5344CB8AC3E}">
        <p14:creationId xmlns:p14="http://schemas.microsoft.com/office/powerpoint/2010/main" val="1952673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6" name="CuadroTexto 5">
            <a:extLst>
              <a:ext uri="{FF2B5EF4-FFF2-40B4-BE49-F238E27FC236}">
                <a16:creationId xmlns:a16="http://schemas.microsoft.com/office/drawing/2014/main" id="{F1AF6F73-CD01-4265-BF97-9CF2C1C7321D}"/>
              </a:ext>
            </a:extLst>
          </p:cNvPr>
          <p:cNvSpPr txBox="1"/>
          <p:nvPr/>
        </p:nvSpPr>
        <p:spPr>
          <a:xfrm>
            <a:off x="1701788" y="2798411"/>
            <a:ext cx="3469420" cy="1908215"/>
          </a:xfrm>
          <a:prstGeom prst="rect">
            <a:avLst/>
          </a:prstGeom>
          <a:noFill/>
        </p:spPr>
        <p:txBody>
          <a:bodyPr wrap="square" rtlCol="0">
            <a:spAutoFit/>
          </a:bodyPr>
          <a:lstStyle/>
          <a:p>
            <a:pPr algn="just"/>
            <a:r>
              <a:rPr lang="es-MX" sz="1800" b="1" dirty="0">
                <a:solidFill>
                  <a:srgbClr val="7A2682"/>
                </a:solidFill>
                <a:latin typeface="Montserrat" pitchFamily="2" charset="77"/>
              </a:rPr>
              <a:t>Supuesto:</a:t>
            </a:r>
            <a:endParaRPr lang="es-MX" sz="1800" dirty="0">
              <a:solidFill>
                <a:srgbClr val="7A2682"/>
              </a:solidFill>
              <a:latin typeface="Montserrat" pitchFamily="2" charset="77"/>
            </a:endParaRPr>
          </a:p>
          <a:p>
            <a:pPr algn="just"/>
            <a:r>
              <a:rPr lang="es-MX" sz="1600" dirty="0">
                <a:solidFill>
                  <a:schemeClr val="tx1"/>
                </a:solidFill>
                <a:latin typeface="Montserrat" pitchFamily="2" charset="77"/>
              </a:rPr>
              <a:t>Vendo mercancía y se traslada por medio de fletera…</a:t>
            </a:r>
          </a:p>
          <a:p>
            <a:pPr algn="just"/>
            <a:endParaRPr lang="es-MX" sz="1600" dirty="0">
              <a:solidFill>
                <a:schemeClr val="tx1"/>
              </a:solidFill>
              <a:latin typeface="Montserrat" pitchFamily="2" charset="77"/>
            </a:endParaRPr>
          </a:p>
          <a:p>
            <a:pPr algn="just"/>
            <a:r>
              <a:rPr lang="es-MX" sz="1800" b="1" dirty="0">
                <a:solidFill>
                  <a:srgbClr val="7A2682"/>
                </a:solidFill>
                <a:latin typeface="Montserrat" pitchFamily="2" charset="77"/>
              </a:rPr>
              <a:t>Pregunta:</a:t>
            </a:r>
          </a:p>
          <a:p>
            <a:pPr algn="just"/>
            <a:r>
              <a:rPr lang="es-MX" sz="1600" dirty="0">
                <a:solidFill>
                  <a:schemeClr val="tx1"/>
                </a:solidFill>
                <a:latin typeface="Montserrat" pitchFamily="2" charset="77"/>
              </a:rPr>
              <a:t>¿Tengo que emitir Carta Porte?</a:t>
            </a:r>
          </a:p>
          <a:p>
            <a:pPr algn="just"/>
            <a:endParaRPr lang="es-MX" sz="1800" b="1" i="1" dirty="0">
              <a:latin typeface="Montserrat" pitchFamily="2" charset="77"/>
            </a:endParaRPr>
          </a:p>
        </p:txBody>
      </p:sp>
      <p:pic>
        <p:nvPicPr>
          <p:cNvPr id="11" name="Picture 4" descr="CONDUCTOR/A, TRANSPORTISTA. – Fènix Transport – Transporte y Reparto  trabajo, cerca de Parets del Vallès, Catalonia | JOB TODAY">
            <a:extLst>
              <a:ext uri="{FF2B5EF4-FFF2-40B4-BE49-F238E27FC236}">
                <a16:creationId xmlns:a16="http://schemas.microsoft.com/office/drawing/2014/main" id="{E5E35481-E760-4D39-BC39-DAA1641B4C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49" b="5562"/>
          <a:stretch/>
        </p:blipFill>
        <p:spPr bwMode="auto">
          <a:xfrm>
            <a:off x="6691231" y="2380967"/>
            <a:ext cx="4251751" cy="3269111"/>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131;p19" descr="Logotipo&#10;&#10;Descripción generada automáticamente con confianza media">
            <a:extLst>
              <a:ext uri="{FF2B5EF4-FFF2-40B4-BE49-F238E27FC236}">
                <a16:creationId xmlns:a16="http://schemas.microsoft.com/office/drawing/2014/main" id="{85E33017-0C87-E94F-9F71-A8F1DF8A8243}"/>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8" name="Google Shape;132;p19">
            <a:extLst>
              <a:ext uri="{FF2B5EF4-FFF2-40B4-BE49-F238E27FC236}">
                <a16:creationId xmlns:a16="http://schemas.microsoft.com/office/drawing/2014/main" id="{7A5AA660-00CA-FA44-AE86-00C211A48209}"/>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9" name="Imagen 8">
            <a:extLst>
              <a:ext uri="{FF2B5EF4-FFF2-40B4-BE49-F238E27FC236}">
                <a16:creationId xmlns:a16="http://schemas.microsoft.com/office/drawing/2014/main" id="{F9E265FD-8E47-8444-A881-46DCD7004085}"/>
              </a:ext>
            </a:extLst>
          </p:cNvPr>
          <p:cNvPicPr>
            <a:picLocks noChangeAspect="1"/>
          </p:cNvPicPr>
          <p:nvPr/>
        </p:nvPicPr>
        <p:blipFill>
          <a:blip r:embed="rId6"/>
          <a:stretch>
            <a:fillRect/>
          </a:stretch>
        </p:blipFill>
        <p:spPr>
          <a:xfrm>
            <a:off x="451062" y="417820"/>
            <a:ext cx="1840808" cy="3334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7" name="CuadroTexto 6">
            <a:extLst>
              <a:ext uri="{FF2B5EF4-FFF2-40B4-BE49-F238E27FC236}">
                <a16:creationId xmlns:a16="http://schemas.microsoft.com/office/drawing/2014/main" id="{5168D9A5-0939-41A0-A0E2-562352DEAE57}"/>
              </a:ext>
            </a:extLst>
          </p:cNvPr>
          <p:cNvSpPr txBox="1"/>
          <p:nvPr/>
        </p:nvSpPr>
        <p:spPr>
          <a:xfrm>
            <a:off x="4799862" y="2215258"/>
            <a:ext cx="6548817" cy="3269934"/>
          </a:xfrm>
          <a:prstGeom prst="rect">
            <a:avLst/>
          </a:prstGeom>
          <a:noFill/>
        </p:spPr>
        <p:txBody>
          <a:bodyPr wrap="square" rtlCol="0">
            <a:spAutoFit/>
          </a:bodyPr>
          <a:lstStyle/>
          <a:p>
            <a:pPr algn="just">
              <a:lnSpc>
                <a:spcPct val="113000"/>
              </a:lnSpc>
              <a:spcAft>
                <a:spcPts val="1800"/>
              </a:spcAft>
            </a:pPr>
            <a:r>
              <a:rPr lang="es-MX" sz="1600" dirty="0">
                <a:latin typeface="Montserrat" panose="00000500000000000000" pitchFamily="2" charset="0"/>
              </a:rPr>
              <a:t>El </a:t>
            </a:r>
            <a:r>
              <a:rPr lang="es-MX" sz="1600" b="1" dirty="0">
                <a:solidFill>
                  <a:srgbClr val="0070C0"/>
                </a:solidFill>
                <a:latin typeface="Montserrat" panose="00000500000000000000" pitchFamily="2" charset="0"/>
              </a:rPr>
              <a:t>vendedor</a:t>
            </a:r>
            <a:r>
              <a:rPr lang="es-MX" sz="1600" dirty="0">
                <a:latin typeface="Montserrat" panose="00000500000000000000" pitchFamily="2" charset="0"/>
              </a:rPr>
              <a:t> contrata un servicio de fletes, que se encargue de llevar (transportar) la mercancía al cliente.</a:t>
            </a:r>
          </a:p>
          <a:p>
            <a:pPr algn="just">
              <a:lnSpc>
                <a:spcPct val="113000"/>
              </a:lnSpc>
              <a:spcAft>
                <a:spcPts val="1800"/>
              </a:spcAft>
            </a:pPr>
            <a:r>
              <a:rPr lang="es-MX" sz="1600" dirty="0">
                <a:latin typeface="Montserrat" panose="00000500000000000000" pitchFamily="2" charset="0"/>
              </a:rPr>
              <a:t>La empresa de transporte (</a:t>
            </a:r>
            <a:r>
              <a:rPr lang="es-MX" sz="1600" b="1" dirty="0">
                <a:solidFill>
                  <a:srgbClr val="C00000"/>
                </a:solidFill>
                <a:latin typeface="Montserrat" panose="00000500000000000000" pitchFamily="2" charset="0"/>
              </a:rPr>
              <a:t>fletera</a:t>
            </a:r>
            <a:r>
              <a:rPr lang="es-MX" sz="1600" dirty="0">
                <a:latin typeface="Montserrat" panose="00000500000000000000" pitchFamily="2" charset="0"/>
              </a:rPr>
              <a:t>):</a:t>
            </a:r>
          </a:p>
          <a:p>
            <a:pPr marL="342900" lvl="6" indent="-342900" algn="just">
              <a:lnSpc>
                <a:spcPct val="113000"/>
              </a:lnSpc>
              <a:spcAft>
                <a:spcPts val="1800"/>
              </a:spcAft>
              <a:buFont typeface="Arial" panose="020B0604020202020204" pitchFamily="34" charset="0"/>
              <a:buChar char="•"/>
            </a:pPr>
            <a:r>
              <a:rPr lang="es-MX" sz="1600" dirty="0">
                <a:latin typeface="Montserrat" panose="00000500000000000000" pitchFamily="2" charset="0"/>
              </a:rPr>
              <a:t>Será la obligada de </a:t>
            </a:r>
            <a:r>
              <a:rPr lang="es-MX" sz="1600" u="sng" dirty="0">
                <a:latin typeface="Montserrat" panose="00000500000000000000" pitchFamily="2" charset="0"/>
              </a:rPr>
              <a:t>emitir un CFDI (tipo </a:t>
            </a:r>
            <a:r>
              <a:rPr lang="es-MX" sz="1600" i="1" u="sng" dirty="0">
                <a:latin typeface="Montserrat" panose="00000500000000000000" pitchFamily="2" charset="0"/>
              </a:rPr>
              <a:t>Ingreso</a:t>
            </a:r>
            <a:r>
              <a:rPr lang="es-MX" sz="1600" u="sng" dirty="0">
                <a:latin typeface="Montserrat" panose="00000500000000000000" pitchFamily="2" charset="0"/>
              </a:rPr>
              <a:t>)</a:t>
            </a:r>
            <a:r>
              <a:rPr lang="es-MX" sz="1600" dirty="0">
                <a:latin typeface="Montserrat" panose="00000500000000000000" pitchFamily="2" charset="0"/>
              </a:rPr>
              <a:t> por el servicio de transporte e incorporar el complemento Carta Porte (de ser el caso).</a:t>
            </a:r>
          </a:p>
          <a:p>
            <a:pPr marL="342900" lvl="3" indent="-342900" algn="just">
              <a:lnSpc>
                <a:spcPct val="113000"/>
              </a:lnSpc>
              <a:spcAft>
                <a:spcPts val="1800"/>
              </a:spcAft>
              <a:buFont typeface="Arial" panose="020B0604020202020204" pitchFamily="34" charset="0"/>
              <a:buChar char="•"/>
            </a:pPr>
            <a:r>
              <a:rPr lang="es-MX" sz="1600" dirty="0">
                <a:latin typeface="Montserrat" panose="00000500000000000000" pitchFamily="2" charset="0"/>
              </a:rPr>
              <a:t>El </a:t>
            </a:r>
            <a:r>
              <a:rPr lang="es-MX" sz="1600" b="1" dirty="0">
                <a:solidFill>
                  <a:srgbClr val="00B050"/>
                </a:solidFill>
                <a:latin typeface="Montserrat" panose="00000500000000000000" pitchFamily="2" charset="0"/>
              </a:rPr>
              <a:t>chofer</a:t>
            </a:r>
            <a:r>
              <a:rPr lang="es-MX" sz="1600" dirty="0">
                <a:latin typeface="Montserrat" panose="00000500000000000000" pitchFamily="2" charset="0"/>
              </a:rPr>
              <a:t> </a:t>
            </a:r>
            <a:r>
              <a:rPr lang="es-MX" sz="1600" i="1" dirty="0">
                <a:latin typeface="Montserrat" panose="00000500000000000000" pitchFamily="2" charset="0"/>
              </a:rPr>
              <a:t>de la empresa (</a:t>
            </a:r>
            <a:r>
              <a:rPr lang="es-MX" sz="1600" b="1" i="1" dirty="0">
                <a:solidFill>
                  <a:srgbClr val="C00000"/>
                </a:solidFill>
                <a:latin typeface="Montserrat" panose="00000500000000000000" pitchFamily="2" charset="0"/>
              </a:rPr>
              <a:t>fletera</a:t>
            </a:r>
            <a:r>
              <a:rPr lang="es-MX" sz="1600" i="1" dirty="0">
                <a:latin typeface="Montserrat" panose="00000500000000000000" pitchFamily="2" charset="0"/>
              </a:rPr>
              <a:t>)</a:t>
            </a:r>
            <a:r>
              <a:rPr lang="es-MX" sz="1600" dirty="0">
                <a:latin typeface="Montserrat" panose="00000500000000000000" pitchFamily="2" charset="0"/>
              </a:rPr>
              <a:t>, acreditará el transporte y legal tenencia de los bienes con dicho CFDI (impreso o digital)</a:t>
            </a:r>
          </a:p>
        </p:txBody>
      </p:sp>
      <p:sp>
        <p:nvSpPr>
          <p:cNvPr id="2" name="Rectángulo: esquinas redondeadas 1">
            <a:extLst>
              <a:ext uri="{FF2B5EF4-FFF2-40B4-BE49-F238E27FC236}">
                <a16:creationId xmlns:a16="http://schemas.microsoft.com/office/drawing/2014/main" id="{6796142A-5F71-4349-A19B-03A0335028A1}"/>
              </a:ext>
            </a:extLst>
          </p:cNvPr>
          <p:cNvSpPr/>
          <p:nvPr/>
        </p:nvSpPr>
        <p:spPr>
          <a:xfrm>
            <a:off x="1036461" y="2753140"/>
            <a:ext cx="2678489" cy="1753100"/>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s-MX" sz="3200" b="1" dirty="0">
                <a:solidFill>
                  <a:sysClr val="windowText" lastClr="000000"/>
                </a:solidFill>
                <a:latin typeface="Montserrat" panose="00000500000000000000" pitchFamily="2" charset="0"/>
              </a:rPr>
              <a:t>NO</a:t>
            </a:r>
          </a:p>
        </p:txBody>
      </p:sp>
      <p:sp>
        <p:nvSpPr>
          <p:cNvPr id="8" name="Rectángulo 7">
            <a:extLst>
              <a:ext uri="{FF2B5EF4-FFF2-40B4-BE49-F238E27FC236}">
                <a16:creationId xmlns:a16="http://schemas.microsoft.com/office/drawing/2014/main" id="{C6D40EE5-B932-794C-88EE-38EF3BEB81AC}"/>
              </a:ext>
            </a:extLst>
          </p:cNvPr>
          <p:cNvSpPr/>
          <p:nvPr/>
        </p:nvSpPr>
        <p:spPr>
          <a:xfrm>
            <a:off x="6096000" y="6097167"/>
            <a:ext cx="5252679" cy="461665"/>
          </a:xfrm>
          <a:prstGeom prst="rect">
            <a:avLst/>
          </a:prstGeom>
        </p:spPr>
        <p:txBody>
          <a:bodyPr wrap="square">
            <a:spAutoFit/>
          </a:bodyPr>
          <a:lstStyle/>
          <a:p>
            <a:pPr algn="r"/>
            <a:r>
              <a:rPr lang="es-ES" sz="1200" i="1" dirty="0">
                <a:latin typeface="Montserrat" pitchFamily="2" charset="77"/>
              </a:rPr>
              <a:t>Fundamento legal: Artículo 29 y 29-A del CFF y la Regla 2.7.7.1., de la RMF para 2022.  </a:t>
            </a:r>
            <a:endParaRPr lang="es-MX" sz="1200" i="1" dirty="0">
              <a:latin typeface="Montserrat" pitchFamily="2" charset="77"/>
            </a:endParaRPr>
          </a:p>
        </p:txBody>
      </p:sp>
      <p:pic>
        <p:nvPicPr>
          <p:cNvPr id="6" name="Google Shape;131;p19" descr="Logotipo&#10;&#10;Descripción generada automáticamente con confianza media">
            <a:extLst>
              <a:ext uri="{FF2B5EF4-FFF2-40B4-BE49-F238E27FC236}">
                <a16:creationId xmlns:a16="http://schemas.microsoft.com/office/drawing/2014/main" id="{2857DACE-7AE8-094E-9EE2-255B586B73C7}"/>
              </a:ext>
            </a:extLst>
          </p:cNvPr>
          <p:cNvPicPr preferRelativeResize="0"/>
          <p:nvPr/>
        </p:nvPicPr>
        <p:blipFill rotWithShape="1">
          <a:blip r:embed="rId3">
            <a:alphaModFix/>
          </a:blip>
          <a:srcRect/>
          <a:stretch/>
        </p:blipFill>
        <p:spPr>
          <a:xfrm>
            <a:off x="7615850" y="343950"/>
            <a:ext cx="2669857" cy="633600"/>
          </a:xfrm>
          <a:prstGeom prst="rect">
            <a:avLst/>
          </a:prstGeom>
          <a:noFill/>
          <a:ln>
            <a:noFill/>
          </a:ln>
        </p:spPr>
      </p:pic>
      <p:pic>
        <p:nvPicPr>
          <p:cNvPr id="9" name="Google Shape;132;p19">
            <a:extLst>
              <a:ext uri="{FF2B5EF4-FFF2-40B4-BE49-F238E27FC236}">
                <a16:creationId xmlns:a16="http://schemas.microsoft.com/office/drawing/2014/main" id="{7ED40909-EC7A-0941-A0FD-E68E917E2CE0}"/>
              </a:ext>
            </a:extLst>
          </p:cNvPr>
          <p:cNvPicPr preferRelativeResize="0"/>
          <p:nvPr/>
        </p:nvPicPr>
        <p:blipFill>
          <a:blip r:embed="rId4">
            <a:alphaModFix/>
          </a:blip>
          <a:stretch>
            <a:fillRect/>
          </a:stretch>
        </p:blipFill>
        <p:spPr>
          <a:xfrm>
            <a:off x="10490333" y="267750"/>
            <a:ext cx="1349292" cy="633600"/>
          </a:xfrm>
          <a:prstGeom prst="rect">
            <a:avLst/>
          </a:prstGeom>
          <a:noFill/>
          <a:ln>
            <a:noFill/>
          </a:ln>
        </p:spPr>
      </p:pic>
      <p:pic>
        <p:nvPicPr>
          <p:cNvPr id="10" name="Imagen 9">
            <a:extLst>
              <a:ext uri="{FF2B5EF4-FFF2-40B4-BE49-F238E27FC236}">
                <a16:creationId xmlns:a16="http://schemas.microsoft.com/office/drawing/2014/main" id="{C45F0488-262E-9F4E-8422-CD32CF1DDC47}"/>
              </a:ext>
            </a:extLst>
          </p:cNvPr>
          <p:cNvPicPr>
            <a:picLocks noChangeAspect="1"/>
          </p:cNvPicPr>
          <p:nvPr/>
        </p:nvPicPr>
        <p:blipFill>
          <a:blip r:embed="rId5"/>
          <a:stretch>
            <a:fillRect/>
          </a:stretch>
        </p:blipFill>
        <p:spPr>
          <a:xfrm>
            <a:off x="451062" y="417820"/>
            <a:ext cx="1840808" cy="333460"/>
          </a:xfrm>
          <a:prstGeom prst="rect">
            <a:avLst/>
          </a:prstGeom>
        </p:spPr>
      </p:pic>
    </p:spTree>
    <p:extLst>
      <p:ext uri="{BB962C8B-B14F-4D97-AF65-F5344CB8AC3E}">
        <p14:creationId xmlns:p14="http://schemas.microsoft.com/office/powerpoint/2010/main" val="515853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Rectángulo 1">
            <a:extLst>
              <a:ext uri="{FF2B5EF4-FFF2-40B4-BE49-F238E27FC236}">
                <a16:creationId xmlns:a16="http://schemas.microsoft.com/office/drawing/2014/main" id="{BA15F645-F14C-4EDF-B120-3AE250328E7D}"/>
              </a:ext>
            </a:extLst>
          </p:cNvPr>
          <p:cNvSpPr/>
          <p:nvPr/>
        </p:nvSpPr>
        <p:spPr>
          <a:xfrm>
            <a:off x="681236" y="2401154"/>
            <a:ext cx="4859505" cy="2677656"/>
          </a:xfrm>
          <a:prstGeom prst="rect">
            <a:avLst/>
          </a:prstGeom>
        </p:spPr>
        <p:txBody>
          <a:bodyPr wrap="square">
            <a:spAutoFit/>
          </a:bodyPr>
          <a:lstStyle/>
          <a:p>
            <a:pPr algn="just"/>
            <a:r>
              <a:rPr lang="es-ES" sz="1800" b="1" dirty="0">
                <a:solidFill>
                  <a:srgbClr val="7A2682"/>
                </a:solidFill>
                <a:latin typeface="Montserrat" pitchFamily="2" charset="77"/>
              </a:rPr>
              <a:t>Supuesto: </a:t>
            </a:r>
            <a:endParaRPr lang="es-MX" sz="1600" dirty="0">
              <a:solidFill>
                <a:schemeClr val="tx1"/>
              </a:solidFill>
              <a:latin typeface="Montserrat" pitchFamily="2" charset="77"/>
            </a:endParaRPr>
          </a:p>
          <a:p>
            <a:pPr algn="just"/>
            <a:r>
              <a:rPr lang="es-ES" sz="1600" dirty="0">
                <a:solidFill>
                  <a:schemeClr val="tx1"/>
                </a:solidFill>
                <a:latin typeface="Montserrat" pitchFamily="2" charset="77"/>
              </a:rPr>
              <a:t>Vendo mercancía que entrego en la bodega del cliente. </a:t>
            </a:r>
          </a:p>
          <a:p>
            <a:pPr algn="just"/>
            <a:endParaRPr lang="es-ES" sz="1600" dirty="0">
              <a:solidFill>
                <a:schemeClr val="tx1"/>
              </a:solidFill>
              <a:latin typeface="Montserrat" pitchFamily="2" charset="77"/>
            </a:endParaRPr>
          </a:p>
          <a:p>
            <a:pPr algn="just"/>
            <a:r>
              <a:rPr lang="es-ES" sz="1800" b="1" dirty="0">
                <a:solidFill>
                  <a:srgbClr val="7A2682"/>
                </a:solidFill>
                <a:latin typeface="Montserrat" pitchFamily="2" charset="77"/>
              </a:rPr>
              <a:t>Preguntas: </a:t>
            </a:r>
            <a:endParaRPr lang="es-ES" sz="1600" dirty="0">
              <a:solidFill>
                <a:schemeClr val="tx1"/>
              </a:solidFill>
              <a:latin typeface="Montserrat" pitchFamily="2" charset="77"/>
            </a:endParaRPr>
          </a:p>
          <a:p>
            <a:pPr algn="just"/>
            <a:r>
              <a:rPr lang="es-ES" sz="1600" dirty="0">
                <a:solidFill>
                  <a:schemeClr val="tx1"/>
                </a:solidFill>
                <a:latin typeface="Montserrat" pitchFamily="2" charset="77"/>
              </a:rPr>
              <a:t>¿Qué tipo de CFDI debo generar?</a:t>
            </a:r>
          </a:p>
          <a:p>
            <a:pPr algn="just"/>
            <a:r>
              <a:rPr lang="es-ES" sz="1600" dirty="0">
                <a:solidFill>
                  <a:schemeClr val="tx1"/>
                </a:solidFill>
                <a:latin typeface="Montserrat" pitchFamily="2" charset="77"/>
              </a:rPr>
              <a:t> </a:t>
            </a:r>
          </a:p>
          <a:p>
            <a:pPr algn="just"/>
            <a:endParaRPr lang="es-ES" sz="1600" dirty="0">
              <a:solidFill>
                <a:schemeClr val="tx1"/>
              </a:solidFill>
              <a:latin typeface="Montserrat" pitchFamily="2" charset="77"/>
            </a:endParaRPr>
          </a:p>
          <a:p>
            <a:pPr algn="just"/>
            <a:r>
              <a:rPr lang="es-ES" sz="1800" b="1" dirty="0">
                <a:solidFill>
                  <a:srgbClr val="7A2682"/>
                </a:solidFill>
                <a:latin typeface="Montserrat" pitchFamily="2" charset="77"/>
              </a:rPr>
              <a:t>¿Es necesario emitir el complemento Carta Porte?</a:t>
            </a:r>
            <a:endParaRPr lang="es-MX" sz="1800" b="1" dirty="0">
              <a:solidFill>
                <a:srgbClr val="7A2682"/>
              </a:solidFill>
              <a:latin typeface="Montserrat" pitchFamily="2" charset="77"/>
            </a:endParaRPr>
          </a:p>
        </p:txBody>
      </p:sp>
      <p:pic>
        <p:nvPicPr>
          <p:cNvPr id="1026" name="Picture 2" descr="Cómo hacer tu bodega más eficiente? - CubiQ">
            <a:extLst>
              <a:ext uri="{FF2B5EF4-FFF2-40B4-BE49-F238E27FC236}">
                <a16:creationId xmlns:a16="http://schemas.microsoft.com/office/drawing/2014/main" id="{E9BD0EF4-FBF3-4F6A-9F49-99E1B79E9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441" y="2493353"/>
            <a:ext cx="5162323" cy="2493258"/>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31;p19" descr="Logotipo&#10;&#10;Descripción generada automáticamente con confianza media">
            <a:extLst>
              <a:ext uri="{FF2B5EF4-FFF2-40B4-BE49-F238E27FC236}">
                <a16:creationId xmlns:a16="http://schemas.microsoft.com/office/drawing/2014/main" id="{38BFF9EF-5683-F743-963F-FC997665C060}"/>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67C275B6-3120-7C4A-B111-104CA8EB6889}"/>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F158458A-B948-C744-AF21-EE65D0642D5E}"/>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3684437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Rectángulo 1">
            <a:extLst>
              <a:ext uri="{FF2B5EF4-FFF2-40B4-BE49-F238E27FC236}">
                <a16:creationId xmlns:a16="http://schemas.microsoft.com/office/drawing/2014/main" id="{335C81A2-8AF2-42EB-888D-54101ED8FD72}"/>
              </a:ext>
            </a:extLst>
          </p:cNvPr>
          <p:cNvSpPr/>
          <p:nvPr/>
        </p:nvSpPr>
        <p:spPr>
          <a:xfrm>
            <a:off x="2851110" y="2221415"/>
            <a:ext cx="6489780" cy="2800767"/>
          </a:xfrm>
          <a:prstGeom prst="rect">
            <a:avLst/>
          </a:prstGeom>
        </p:spPr>
        <p:txBody>
          <a:bodyPr wrap="square">
            <a:spAutoFit/>
          </a:bodyPr>
          <a:lstStyle/>
          <a:p>
            <a:pPr algn="just"/>
            <a:r>
              <a:rPr lang="es-ES" sz="1600" dirty="0">
                <a:solidFill>
                  <a:schemeClr val="tx1"/>
                </a:solidFill>
                <a:latin typeface="Montserrat" pitchFamily="2" charset="77"/>
              </a:rPr>
              <a:t>Por la venta de la mercancía, se deberá emitir un CFDI de tipo Ingreso. </a:t>
            </a:r>
          </a:p>
          <a:p>
            <a:pPr algn="just"/>
            <a:endParaRPr lang="es-ES" sz="1600" dirty="0">
              <a:solidFill>
                <a:schemeClr val="tx1"/>
              </a:solidFill>
              <a:latin typeface="Montserrat" pitchFamily="2" charset="77"/>
            </a:endParaRPr>
          </a:p>
          <a:p>
            <a:pPr algn="just"/>
            <a:r>
              <a:rPr lang="es-ES" sz="1600" dirty="0">
                <a:solidFill>
                  <a:schemeClr val="tx1"/>
                </a:solidFill>
                <a:latin typeface="Montserrat" pitchFamily="2" charset="77"/>
              </a:rPr>
              <a:t>En este caso, como el vendedor de mercancía es quien envía </a:t>
            </a:r>
            <a:r>
              <a:rPr lang="es-ES" sz="1600" dirty="0">
                <a:solidFill>
                  <a:srgbClr val="7A2682"/>
                </a:solidFill>
                <a:latin typeface="Montserrat" pitchFamily="2" charset="77"/>
              </a:rPr>
              <a:t>sin costo adicional, </a:t>
            </a:r>
            <a:r>
              <a:rPr lang="es-ES" sz="1600" dirty="0">
                <a:solidFill>
                  <a:schemeClr val="tx1"/>
                </a:solidFill>
                <a:latin typeface="Montserrat" pitchFamily="2" charset="77"/>
              </a:rPr>
              <a:t>para hacerla llegar a su destino, deberá expedir un CFDI de tipo Traslado, por el recorrido que va del negocio a la bodega del cliente.</a:t>
            </a:r>
          </a:p>
          <a:p>
            <a:pPr algn="just"/>
            <a:endParaRPr lang="es-ES" sz="1600" dirty="0">
              <a:solidFill>
                <a:schemeClr val="tx1"/>
              </a:solidFill>
              <a:latin typeface="Montserrat" pitchFamily="2" charset="77"/>
            </a:endParaRPr>
          </a:p>
          <a:p>
            <a:pPr algn="just"/>
            <a:r>
              <a:rPr lang="es-ES" sz="1600" dirty="0">
                <a:solidFill>
                  <a:schemeClr val="tx1"/>
                </a:solidFill>
                <a:latin typeface="Montserrat" pitchFamily="2" charset="77"/>
              </a:rPr>
              <a:t>El complemento Carta Porte, solo será necesario, en los casos en el que el traslado tenga una distancia mayor a 30 km, y transite por un tramo federal. </a:t>
            </a:r>
            <a:endParaRPr lang="es-MX" sz="1600" dirty="0">
              <a:solidFill>
                <a:schemeClr val="tx1"/>
              </a:solidFill>
              <a:latin typeface="Montserrat" pitchFamily="2" charset="77"/>
            </a:endParaRPr>
          </a:p>
        </p:txBody>
      </p:sp>
      <p:sp>
        <p:nvSpPr>
          <p:cNvPr id="3" name="Rectángulo 2">
            <a:extLst>
              <a:ext uri="{FF2B5EF4-FFF2-40B4-BE49-F238E27FC236}">
                <a16:creationId xmlns:a16="http://schemas.microsoft.com/office/drawing/2014/main" id="{A96F43B0-7A65-447E-8EEC-96076C0A92B7}"/>
              </a:ext>
            </a:extLst>
          </p:cNvPr>
          <p:cNvSpPr/>
          <p:nvPr/>
        </p:nvSpPr>
        <p:spPr>
          <a:xfrm>
            <a:off x="4088211" y="5333263"/>
            <a:ext cx="5252679" cy="461665"/>
          </a:xfrm>
          <a:prstGeom prst="rect">
            <a:avLst/>
          </a:prstGeom>
        </p:spPr>
        <p:txBody>
          <a:bodyPr wrap="square">
            <a:spAutoFit/>
          </a:bodyPr>
          <a:lstStyle/>
          <a:p>
            <a:pPr algn="r"/>
            <a:r>
              <a:rPr lang="es-ES" sz="1200" i="1" dirty="0">
                <a:latin typeface="Montserrat" pitchFamily="2" charset="77"/>
              </a:rPr>
              <a:t>Fundamento legal: Artículo 29 y 29-A del CFF y las Reglas 2.7.7.2., 2.7.7.3., 2.7.7.12., de la RMF para 2022.  </a:t>
            </a:r>
            <a:endParaRPr lang="es-MX" sz="1200" i="1" dirty="0">
              <a:latin typeface="Montserrat" pitchFamily="2" charset="77"/>
            </a:endParaRPr>
          </a:p>
        </p:txBody>
      </p:sp>
      <p:pic>
        <p:nvPicPr>
          <p:cNvPr id="6" name="Google Shape;131;p19" descr="Logotipo&#10;&#10;Descripción generada automáticamente con confianza media">
            <a:extLst>
              <a:ext uri="{FF2B5EF4-FFF2-40B4-BE49-F238E27FC236}">
                <a16:creationId xmlns:a16="http://schemas.microsoft.com/office/drawing/2014/main" id="{DA45F902-CFA3-0143-BBE7-38F4DE4C96B1}"/>
              </a:ext>
            </a:extLst>
          </p:cNvPr>
          <p:cNvPicPr preferRelativeResize="0"/>
          <p:nvPr/>
        </p:nvPicPr>
        <p:blipFill rotWithShape="1">
          <a:blip r:embed="rId3">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73EF57CE-1F47-7A4A-8832-69EB8D073226}"/>
              </a:ext>
            </a:extLst>
          </p:cNvPr>
          <p:cNvPicPr preferRelativeResize="0"/>
          <p:nvPr/>
        </p:nvPicPr>
        <p:blipFill>
          <a:blip r:embed="rId4">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0A07BA2D-D875-3945-88B9-09F00FD947FB}"/>
              </a:ext>
            </a:extLst>
          </p:cNvPr>
          <p:cNvPicPr>
            <a:picLocks noChangeAspect="1"/>
          </p:cNvPicPr>
          <p:nvPr/>
        </p:nvPicPr>
        <p:blipFill>
          <a:blip r:embed="rId5"/>
          <a:stretch>
            <a:fillRect/>
          </a:stretch>
        </p:blipFill>
        <p:spPr>
          <a:xfrm>
            <a:off x="451062" y="417820"/>
            <a:ext cx="1840808" cy="333460"/>
          </a:xfrm>
          <a:prstGeom prst="rect">
            <a:avLst/>
          </a:prstGeom>
        </p:spPr>
      </p:pic>
    </p:spTree>
    <p:extLst>
      <p:ext uri="{BB962C8B-B14F-4D97-AF65-F5344CB8AC3E}">
        <p14:creationId xmlns:p14="http://schemas.microsoft.com/office/powerpoint/2010/main" val="4045378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6" name="CuadroTexto 5">
            <a:extLst>
              <a:ext uri="{FF2B5EF4-FFF2-40B4-BE49-F238E27FC236}">
                <a16:creationId xmlns:a16="http://schemas.microsoft.com/office/drawing/2014/main" id="{F1AF6F73-CD01-4265-BF97-9CF2C1C7321D}"/>
              </a:ext>
            </a:extLst>
          </p:cNvPr>
          <p:cNvSpPr txBox="1"/>
          <p:nvPr/>
        </p:nvSpPr>
        <p:spPr>
          <a:xfrm>
            <a:off x="4958564" y="2399968"/>
            <a:ext cx="5802201" cy="2215991"/>
          </a:xfrm>
          <a:prstGeom prst="rect">
            <a:avLst/>
          </a:prstGeom>
          <a:noFill/>
        </p:spPr>
        <p:txBody>
          <a:bodyPr wrap="square" rtlCol="0">
            <a:spAutoFit/>
          </a:bodyPr>
          <a:lstStyle/>
          <a:p>
            <a:pPr algn="just"/>
            <a:r>
              <a:rPr lang="es-MX" sz="1800" b="1" dirty="0">
                <a:solidFill>
                  <a:srgbClr val="7A2682"/>
                </a:solidFill>
                <a:latin typeface="Montserrat" panose="00000500000000000000" pitchFamily="2" charset="0"/>
              </a:rPr>
              <a:t>Objetivo</a:t>
            </a:r>
            <a:endParaRPr lang="es-MX" sz="2400" b="1" dirty="0">
              <a:solidFill>
                <a:srgbClr val="7A2682"/>
              </a:solidFill>
              <a:latin typeface="Montserrat" panose="00000500000000000000" pitchFamily="2" charset="0"/>
            </a:endParaRPr>
          </a:p>
          <a:p>
            <a:pPr algn="just"/>
            <a:endParaRPr lang="es-MX" sz="2400" dirty="0">
              <a:latin typeface="Montserrat" panose="00000500000000000000" pitchFamily="2" charset="0"/>
            </a:endParaRPr>
          </a:p>
          <a:p>
            <a:pPr algn="just"/>
            <a:r>
              <a:rPr lang="es-MX" sz="1600" dirty="0">
                <a:latin typeface="Montserrat" panose="00000500000000000000" pitchFamily="2" charset="0"/>
              </a:rPr>
              <a:t>Dar a conocer a  la comunidad que desarrolla las actividades de transporte y comercio (conductores, choferes, operadores, transportistas, comerciantes) los principales supuestos en los que deben o no contar con el complemento Carta Porte, mediante la presentación de casos prácticos.</a:t>
            </a:r>
          </a:p>
        </p:txBody>
      </p:sp>
      <p:pic>
        <p:nvPicPr>
          <p:cNvPr id="2" name="Imagen 1">
            <a:extLst>
              <a:ext uri="{FF2B5EF4-FFF2-40B4-BE49-F238E27FC236}">
                <a16:creationId xmlns:a16="http://schemas.microsoft.com/office/drawing/2014/main" id="{09B2F3E0-4E09-4BF5-B63A-1A14EED962F7}"/>
              </a:ext>
            </a:extLst>
          </p:cNvPr>
          <p:cNvPicPr>
            <a:picLocks noChangeAspect="1"/>
          </p:cNvPicPr>
          <p:nvPr/>
        </p:nvPicPr>
        <p:blipFill>
          <a:blip r:embed="rId3"/>
          <a:stretch>
            <a:fillRect/>
          </a:stretch>
        </p:blipFill>
        <p:spPr>
          <a:xfrm>
            <a:off x="476810" y="1067302"/>
            <a:ext cx="3871984" cy="5275756"/>
          </a:xfrm>
          <a:prstGeom prst="rect">
            <a:avLst/>
          </a:prstGeom>
        </p:spPr>
      </p:pic>
      <p:pic>
        <p:nvPicPr>
          <p:cNvPr id="7" name="Google Shape;131;p19" descr="Logotipo&#10;&#10;Descripción generada automáticamente con confianza media">
            <a:extLst>
              <a:ext uri="{FF2B5EF4-FFF2-40B4-BE49-F238E27FC236}">
                <a16:creationId xmlns:a16="http://schemas.microsoft.com/office/drawing/2014/main" id="{46CFC257-13CA-F840-8563-7269552406C9}"/>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8" name="Google Shape;132;p19">
            <a:extLst>
              <a:ext uri="{FF2B5EF4-FFF2-40B4-BE49-F238E27FC236}">
                <a16:creationId xmlns:a16="http://schemas.microsoft.com/office/drawing/2014/main" id="{7BAFF1CB-8E9D-C047-99D0-180985A5CC6E}"/>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9" name="Imagen 8">
            <a:extLst>
              <a:ext uri="{FF2B5EF4-FFF2-40B4-BE49-F238E27FC236}">
                <a16:creationId xmlns:a16="http://schemas.microsoft.com/office/drawing/2014/main" id="{F9FE7B24-AE5F-8043-A3BC-A59D7412181E}"/>
              </a:ext>
            </a:extLst>
          </p:cNvPr>
          <p:cNvPicPr>
            <a:picLocks noChangeAspect="1"/>
          </p:cNvPicPr>
          <p:nvPr/>
        </p:nvPicPr>
        <p:blipFill>
          <a:blip r:embed="rId6"/>
          <a:stretch>
            <a:fillRect/>
          </a:stretch>
        </p:blipFill>
        <p:spPr>
          <a:xfrm>
            <a:off x="451062" y="417820"/>
            <a:ext cx="1840808" cy="33346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3084" name="Picture 12" descr="Bodega De Almacenamiento De Dibujos Animados De Imagen En Color Con  Ilustración Vectorial De Paquete Múltiple Ilustraciones Vectoriales, Clip  Art Vectorizado Libre De Derechos. Image 79342057.">
            <a:extLst>
              <a:ext uri="{FF2B5EF4-FFF2-40B4-BE49-F238E27FC236}">
                <a16:creationId xmlns:a16="http://schemas.microsoft.com/office/drawing/2014/main" id="{D8C7D786-E895-42EC-9F61-56AC8DE2212C}"/>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8907" t="14189" r="9437" b="13768"/>
          <a:stretch/>
        </p:blipFill>
        <p:spPr bwMode="auto">
          <a:xfrm>
            <a:off x="7788261" y="1894218"/>
            <a:ext cx="2735249" cy="241326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F1AF6F73-CD01-4265-BF97-9CF2C1C7321D}"/>
              </a:ext>
            </a:extLst>
          </p:cNvPr>
          <p:cNvSpPr txBox="1"/>
          <p:nvPr/>
        </p:nvSpPr>
        <p:spPr>
          <a:xfrm>
            <a:off x="827375" y="2700462"/>
            <a:ext cx="5268625" cy="2800767"/>
          </a:xfrm>
          <a:prstGeom prst="rect">
            <a:avLst/>
          </a:prstGeom>
          <a:noFill/>
        </p:spPr>
        <p:txBody>
          <a:bodyPr wrap="square" rtlCol="0">
            <a:spAutoFit/>
          </a:bodyPr>
          <a:lstStyle/>
          <a:p>
            <a:pPr algn="just"/>
            <a:r>
              <a:rPr lang="es-MX" sz="1900" b="1" dirty="0">
                <a:solidFill>
                  <a:srgbClr val="7A2682"/>
                </a:solidFill>
                <a:latin typeface="Montserrat" pitchFamily="2" charset="77"/>
              </a:rPr>
              <a:t>Supuesto:</a:t>
            </a:r>
            <a:endParaRPr lang="es-MX" sz="1900" dirty="0">
              <a:solidFill>
                <a:schemeClr val="tx1"/>
              </a:solidFill>
              <a:latin typeface="Montserrat" pitchFamily="2" charset="77"/>
            </a:endParaRPr>
          </a:p>
          <a:p>
            <a:pPr algn="just"/>
            <a:r>
              <a:rPr lang="es-MX" sz="1900" dirty="0">
                <a:solidFill>
                  <a:schemeClr val="tx1"/>
                </a:solidFill>
                <a:latin typeface="Montserrat" pitchFamily="2" charset="77"/>
              </a:rPr>
              <a:t>Se presta el servicio de mantenimiento a cilindros y válvulas, los cuales se recogen en el domicilio del cliente, se trasladan al taller; una vez realizado el servicio, se devuelven al cliente con sus propios medios de transporte y circula por camino federal.</a:t>
            </a:r>
          </a:p>
          <a:p>
            <a:pPr algn="just"/>
            <a:endParaRPr lang="es-MX" sz="2400" b="1" i="1" dirty="0">
              <a:solidFill>
                <a:schemeClr val="tx1"/>
              </a:solidFill>
              <a:latin typeface="Montserrat" panose="00000500000000000000" pitchFamily="2" charset="0"/>
            </a:endParaRPr>
          </a:p>
        </p:txBody>
      </p:sp>
      <p:grpSp>
        <p:nvGrpSpPr>
          <p:cNvPr id="2" name="Grupo 1">
            <a:extLst>
              <a:ext uri="{FF2B5EF4-FFF2-40B4-BE49-F238E27FC236}">
                <a16:creationId xmlns:a16="http://schemas.microsoft.com/office/drawing/2014/main" id="{914E42E5-9278-4DE2-8067-DD610B698A53}"/>
              </a:ext>
            </a:extLst>
          </p:cNvPr>
          <p:cNvGrpSpPr/>
          <p:nvPr/>
        </p:nvGrpSpPr>
        <p:grpSpPr>
          <a:xfrm>
            <a:off x="6368392" y="3846444"/>
            <a:ext cx="3680129" cy="2278484"/>
            <a:chOff x="517362" y="3086711"/>
            <a:chExt cx="5146083" cy="3186103"/>
          </a:xfrm>
        </p:grpSpPr>
        <p:pic>
          <p:nvPicPr>
            <p:cNvPr id="3080" name="Picture 8" descr="Camioneta Pickup Coche Caricatura Coche, Camioneta De Dibujos Animados,  Coche, Dibujos Animados PNG y PSD para Descargar Gratis | Pngtree |  Camionetas, Camioneta dibujo, Chaquetas de cuero femeninas">
              <a:extLst>
                <a:ext uri="{FF2B5EF4-FFF2-40B4-BE49-F238E27FC236}">
                  <a16:creationId xmlns:a16="http://schemas.microsoft.com/office/drawing/2014/main" id="{B4AAC946-0214-4669-A8C7-0E52751D91CF}"/>
                </a:ext>
              </a:extLst>
            </p:cNvPr>
            <p:cNvPicPr>
              <a:picLocks noChangeAspect="1" noChangeArrowheads="1"/>
            </p:cNvPicPr>
            <p:nvPr/>
          </p:nvPicPr>
          <p:blipFill rotWithShape="1">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t="19458" b="24468"/>
            <a:stretch/>
          </p:blipFill>
          <p:spPr bwMode="auto">
            <a:xfrm flipH="1">
              <a:off x="1181559" y="3669958"/>
              <a:ext cx="4481886" cy="251319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ascota De Trabajadores Mecánicos De Coches De Dibujos Animados Ilustración  del Vector - Ilustración de historieta, proyecto: 195259823">
              <a:extLst>
                <a:ext uri="{FF2B5EF4-FFF2-40B4-BE49-F238E27FC236}">
                  <a16:creationId xmlns:a16="http://schemas.microsoft.com/office/drawing/2014/main" id="{34965934-8988-43AA-BF59-8A90C9F4D489}"/>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55878" b="3225"/>
            <a:stretch/>
          </p:blipFill>
          <p:spPr bwMode="auto">
            <a:xfrm flipH="1">
              <a:off x="517362" y="3086711"/>
              <a:ext cx="2017508" cy="3186103"/>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descr="Válvulas Hidráulicas">
            <a:extLst>
              <a:ext uri="{FF2B5EF4-FFF2-40B4-BE49-F238E27FC236}">
                <a16:creationId xmlns:a16="http://schemas.microsoft.com/office/drawing/2014/main" id="{D3D4B954-8EB1-463D-B905-D6120EC7B832}"/>
              </a:ext>
            </a:extLst>
          </p:cNvPr>
          <p:cNvPicPr>
            <a:picLocks noChangeAspect="1" noChangeArrowheads="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10170" t="32669" r="11523" b="31739"/>
          <a:stretch/>
        </p:blipFill>
        <p:spPr bwMode="auto">
          <a:xfrm>
            <a:off x="9317001" y="3701569"/>
            <a:ext cx="2186609" cy="128411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álvulas Hidráulicas">
            <a:extLst>
              <a:ext uri="{FF2B5EF4-FFF2-40B4-BE49-F238E27FC236}">
                <a16:creationId xmlns:a16="http://schemas.microsoft.com/office/drawing/2014/main" id="{8ED4ADCF-7CB3-450D-977C-18DD3B5CA3CF}"/>
              </a:ext>
            </a:extLst>
          </p:cNvPr>
          <p:cNvPicPr>
            <a:picLocks noChangeAspect="1" noChangeArrowheads="1"/>
          </p:cNvPicPr>
          <p:nvPr/>
        </p:nvPicPr>
        <p:blipFill rotWithShape="1">
          <a:blip r:embed="rId8">
            <a:duotone>
              <a:schemeClr val="accent4">
                <a:shade val="45000"/>
                <a:satMod val="135000"/>
              </a:schemeClr>
              <a:prstClr val="white"/>
            </a:duotone>
            <a:extLst>
              <a:ext uri="{28A0092B-C50C-407E-A947-70E740481C1C}">
                <a14:useLocalDpi xmlns:a14="http://schemas.microsoft.com/office/drawing/2010/main" val="0"/>
              </a:ext>
            </a:extLst>
          </a:blip>
          <a:srcRect l="15296" t="23039" r="18523" b="21401"/>
          <a:stretch/>
        </p:blipFill>
        <p:spPr bwMode="auto">
          <a:xfrm>
            <a:off x="9815003" y="4199424"/>
            <a:ext cx="1447137" cy="1569660"/>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131;p19" descr="Logotipo&#10;&#10;Descripción generada automáticamente con confianza media">
            <a:extLst>
              <a:ext uri="{FF2B5EF4-FFF2-40B4-BE49-F238E27FC236}">
                <a16:creationId xmlns:a16="http://schemas.microsoft.com/office/drawing/2014/main" id="{B8852FDC-BFD6-7848-9371-450884B34CE8}"/>
              </a:ext>
            </a:extLst>
          </p:cNvPr>
          <p:cNvPicPr preferRelativeResize="0"/>
          <p:nvPr/>
        </p:nvPicPr>
        <p:blipFill rotWithShape="1">
          <a:blip r:embed="rId9">
            <a:alphaModFix/>
          </a:blip>
          <a:srcRect/>
          <a:stretch/>
        </p:blipFill>
        <p:spPr>
          <a:xfrm>
            <a:off x="7615850" y="343950"/>
            <a:ext cx="2669857" cy="633600"/>
          </a:xfrm>
          <a:prstGeom prst="rect">
            <a:avLst/>
          </a:prstGeom>
          <a:noFill/>
          <a:ln>
            <a:noFill/>
          </a:ln>
        </p:spPr>
      </p:pic>
      <p:pic>
        <p:nvPicPr>
          <p:cNvPr id="11" name="Google Shape;132;p19">
            <a:extLst>
              <a:ext uri="{FF2B5EF4-FFF2-40B4-BE49-F238E27FC236}">
                <a16:creationId xmlns:a16="http://schemas.microsoft.com/office/drawing/2014/main" id="{4410126F-F06A-4148-8F80-7845348B8CAE}"/>
              </a:ext>
            </a:extLst>
          </p:cNvPr>
          <p:cNvPicPr preferRelativeResize="0"/>
          <p:nvPr/>
        </p:nvPicPr>
        <p:blipFill>
          <a:blip r:embed="rId10">
            <a:alphaModFix/>
          </a:blip>
          <a:stretch>
            <a:fillRect/>
          </a:stretch>
        </p:blipFill>
        <p:spPr>
          <a:xfrm>
            <a:off x="10490333" y="267750"/>
            <a:ext cx="1349292" cy="633600"/>
          </a:xfrm>
          <a:prstGeom prst="rect">
            <a:avLst/>
          </a:prstGeom>
          <a:noFill/>
          <a:ln>
            <a:noFill/>
          </a:ln>
        </p:spPr>
      </p:pic>
      <p:pic>
        <p:nvPicPr>
          <p:cNvPr id="12" name="Imagen 11">
            <a:extLst>
              <a:ext uri="{FF2B5EF4-FFF2-40B4-BE49-F238E27FC236}">
                <a16:creationId xmlns:a16="http://schemas.microsoft.com/office/drawing/2014/main" id="{C7F696A3-9805-D944-9C27-5A69FA7CB946}"/>
              </a:ext>
            </a:extLst>
          </p:cNvPr>
          <p:cNvPicPr>
            <a:picLocks noChangeAspect="1"/>
          </p:cNvPicPr>
          <p:nvPr/>
        </p:nvPicPr>
        <p:blipFill>
          <a:blip r:embed="rId11"/>
          <a:stretch>
            <a:fillRect/>
          </a:stretch>
        </p:blipFill>
        <p:spPr>
          <a:xfrm>
            <a:off x="451062" y="417820"/>
            <a:ext cx="1840808" cy="333460"/>
          </a:xfrm>
          <a:prstGeom prst="rect">
            <a:avLst/>
          </a:prstGeom>
        </p:spPr>
      </p:pic>
    </p:spTree>
    <p:extLst>
      <p:ext uri="{BB962C8B-B14F-4D97-AF65-F5344CB8AC3E}">
        <p14:creationId xmlns:p14="http://schemas.microsoft.com/office/powerpoint/2010/main" val="1939011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7" name="CuadroTexto 6">
            <a:extLst>
              <a:ext uri="{FF2B5EF4-FFF2-40B4-BE49-F238E27FC236}">
                <a16:creationId xmlns:a16="http://schemas.microsoft.com/office/drawing/2014/main" id="{5168D9A5-0939-41A0-A0E2-562352DEAE57}"/>
              </a:ext>
            </a:extLst>
          </p:cNvPr>
          <p:cNvSpPr txBox="1"/>
          <p:nvPr/>
        </p:nvSpPr>
        <p:spPr>
          <a:xfrm>
            <a:off x="5498064" y="2409608"/>
            <a:ext cx="5915568" cy="2577500"/>
          </a:xfrm>
          <a:prstGeom prst="rect">
            <a:avLst/>
          </a:prstGeom>
          <a:noFill/>
        </p:spPr>
        <p:txBody>
          <a:bodyPr wrap="square" rtlCol="0">
            <a:spAutoFit/>
          </a:bodyPr>
          <a:lstStyle/>
          <a:p>
            <a:pPr algn="just">
              <a:lnSpc>
                <a:spcPct val="113000"/>
              </a:lnSpc>
            </a:pPr>
            <a:r>
              <a:rPr lang="es-MX" sz="1600" dirty="0">
                <a:solidFill>
                  <a:schemeClr val="tx1"/>
                </a:solidFill>
                <a:latin typeface="Montserrat" panose="00000500000000000000" pitchFamily="2" charset="0"/>
              </a:rPr>
              <a:t>El </a:t>
            </a:r>
            <a:r>
              <a:rPr lang="es-MX" sz="1600" b="1" dirty="0">
                <a:solidFill>
                  <a:schemeClr val="tx1"/>
                </a:solidFill>
                <a:latin typeface="Montserrat" panose="00000500000000000000" pitchFamily="2" charset="0"/>
              </a:rPr>
              <a:t>taller</a:t>
            </a:r>
            <a:r>
              <a:rPr lang="es-MX" sz="1600" dirty="0">
                <a:solidFill>
                  <a:schemeClr val="tx1"/>
                </a:solidFill>
                <a:latin typeface="Montserrat" panose="00000500000000000000" pitchFamily="2" charset="0"/>
              </a:rPr>
              <a:t> no cobra el traslado como parte de los servicios de reparación y mantenimiento.</a:t>
            </a:r>
          </a:p>
          <a:p>
            <a:pPr algn="just">
              <a:lnSpc>
                <a:spcPct val="113000"/>
              </a:lnSpc>
            </a:pPr>
            <a:endParaRPr lang="es-MX" sz="1600" b="1" u="sng" dirty="0">
              <a:latin typeface="Montserrat" panose="00000500000000000000" pitchFamily="2" charset="0"/>
            </a:endParaRPr>
          </a:p>
          <a:p>
            <a:pPr algn="just">
              <a:lnSpc>
                <a:spcPct val="113000"/>
              </a:lnSpc>
            </a:pPr>
            <a:r>
              <a:rPr lang="es-MX" sz="1600" dirty="0">
                <a:latin typeface="Montserrat" panose="00000500000000000000" pitchFamily="2" charset="0"/>
              </a:rPr>
              <a:t>Por lo tanto, </a:t>
            </a:r>
            <a:r>
              <a:rPr lang="es-MX" sz="1600" b="1" dirty="0">
                <a:latin typeface="Montserrat" panose="00000500000000000000" pitchFamily="2" charset="0"/>
              </a:rPr>
              <a:t>debe emitir un CFDI (tipo Traslado) </a:t>
            </a:r>
            <a:r>
              <a:rPr lang="es-MX" sz="1600" dirty="0">
                <a:latin typeface="Montserrat" panose="00000500000000000000" pitchFamily="2" charset="0"/>
              </a:rPr>
              <a:t>con la </a:t>
            </a:r>
            <a:r>
              <a:rPr lang="es-MX" sz="1600" dirty="0">
                <a:solidFill>
                  <a:schemeClr val="tx1"/>
                </a:solidFill>
                <a:latin typeface="Montserrat" panose="00000500000000000000" pitchFamily="2" charset="0"/>
              </a:rPr>
              <a:t>finalidad de acreditar el transporte y legal tenencia de los bienes (propiedad del </a:t>
            </a:r>
            <a:r>
              <a:rPr lang="es-MX" sz="1600" b="1" dirty="0">
                <a:solidFill>
                  <a:schemeClr val="tx1"/>
                </a:solidFill>
                <a:latin typeface="Montserrat" panose="00000500000000000000" pitchFamily="2" charset="0"/>
              </a:rPr>
              <a:t>cliente</a:t>
            </a:r>
            <a:r>
              <a:rPr lang="es-MX" sz="1600" dirty="0">
                <a:solidFill>
                  <a:schemeClr val="tx1"/>
                </a:solidFill>
                <a:latin typeface="Montserrat" panose="00000500000000000000" pitchFamily="2" charset="0"/>
              </a:rPr>
              <a:t>).</a:t>
            </a:r>
          </a:p>
          <a:p>
            <a:pPr algn="just">
              <a:lnSpc>
                <a:spcPct val="113000"/>
              </a:lnSpc>
            </a:pPr>
            <a:endParaRPr lang="es-MX" sz="1600" dirty="0">
              <a:solidFill>
                <a:schemeClr val="tx1"/>
              </a:solidFill>
              <a:latin typeface="Montserrat" panose="00000500000000000000" pitchFamily="2" charset="0"/>
            </a:endParaRPr>
          </a:p>
          <a:p>
            <a:pPr algn="just">
              <a:lnSpc>
                <a:spcPct val="113000"/>
              </a:lnSpc>
            </a:pPr>
            <a:r>
              <a:rPr lang="es-MX" sz="1600" dirty="0">
                <a:solidFill>
                  <a:schemeClr val="tx1"/>
                </a:solidFill>
                <a:latin typeface="Montserrat" panose="00000500000000000000" pitchFamily="2" charset="0"/>
              </a:rPr>
              <a:t>El </a:t>
            </a:r>
            <a:r>
              <a:rPr lang="es-MX" sz="1600" b="1" dirty="0">
                <a:solidFill>
                  <a:schemeClr val="tx1"/>
                </a:solidFill>
                <a:latin typeface="Montserrat" panose="00000500000000000000" pitchFamily="2" charset="0"/>
              </a:rPr>
              <a:t>chofer</a:t>
            </a:r>
            <a:r>
              <a:rPr lang="es-MX" sz="1600" dirty="0">
                <a:solidFill>
                  <a:schemeClr val="tx1"/>
                </a:solidFill>
                <a:latin typeface="Montserrat" panose="00000500000000000000" pitchFamily="2" charset="0"/>
              </a:rPr>
              <a:t> del </a:t>
            </a:r>
            <a:r>
              <a:rPr lang="es-MX" sz="1600" b="1" dirty="0">
                <a:solidFill>
                  <a:schemeClr val="tx1"/>
                </a:solidFill>
                <a:latin typeface="Montserrat" panose="00000500000000000000" pitchFamily="2" charset="0"/>
              </a:rPr>
              <a:t>taller</a:t>
            </a:r>
            <a:r>
              <a:rPr lang="es-MX" sz="1600" dirty="0">
                <a:solidFill>
                  <a:schemeClr val="tx1"/>
                </a:solidFill>
                <a:latin typeface="Montserrat" panose="00000500000000000000" pitchFamily="2" charset="0"/>
              </a:rPr>
              <a:t>, deberá contar con el CFDI (impreso o digital) durante el traslado de las mercancías.</a:t>
            </a:r>
          </a:p>
        </p:txBody>
      </p:sp>
      <p:sp>
        <p:nvSpPr>
          <p:cNvPr id="2" name="Rectángulo: esquinas redondeadas 1">
            <a:extLst>
              <a:ext uri="{FF2B5EF4-FFF2-40B4-BE49-F238E27FC236}">
                <a16:creationId xmlns:a16="http://schemas.microsoft.com/office/drawing/2014/main" id="{6796142A-5F71-4349-A19B-03A0335028A1}"/>
              </a:ext>
            </a:extLst>
          </p:cNvPr>
          <p:cNvSpPr/>
          <p:nvPr/>
        </p:nvSpPr>
        <p:spPr>
          <a:xfrm>
            <a:off x="1339206" y="2667318"/>
            <a:ext cx="2958803" cy="1210443"/>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s-MX" sz="3200" b="1" dirty="0">
                <a:solidFill>
                  <a:sysClr val="windowText" lastClr="000000"/>
                </a:solidFill>
                <a:latin typeface="Montserrat" panose="00000500000000000000" pitchFamily="2" charset="0"/>
              </a:rPr>
              <a:t>CFDI </a:t>
            </a:r>
          </a:p>
          <a:p>
            <a:pPr algn="ctr"/>
            <a:r>
              <a:rPr lang="es-MX" sz="2400" i="1" dirty="0">
                <a:solidFill>
                  <a:sysClr val="windowText" lastClr="000000"/>
                </a:solidFill>
                <a:latin typeface="Montserrat" panose="00000500000000000000" pitchFamily="2" charset="0"/>
              </a:rPr>
              <a:t>(tipo Traslado)</a:t>
            </a:r>
          </a:p>
        </p:txBody>
      </p:sp>
      <p:grpSp>
        <p:nvGrpSpPr>
          <p:cNvPr id="8" name="Grupo 7">
            <a:extLst>
              <a:ext uri="{FF2B5EF4-FFF2-40B4-BE49-F238E27FC236}">
                <a16:creationId xmlns:a16="http://schemas.microsoft.com/office/drawing/2014/main" id="{F96803C1-B42B-42E6-98F4-1A77FE8E44DA}"/>
              </a:ext>
            </a:extLst>
          </p:cNvPr>
          <p:cNvGrpSpPr/>
          <p:nvPr/>
        </p:nvGrpSpPr>
        <p:grpSpPr>
          <a:xfrm>
            <a:off x="1125966" y="3978728"/>
            <a:ext cx="3172043" cy="1827516"/>
            <a:chOff x="517362" y="3086711"/>
            <a:chExt cx="5146083" cy="3186103"/>
          </a:xfrm>
        </p:grpSpPr>
        <p:pic>
          <p:nvPicPr>
            <p:cNvPr id="9" name="Picture 8" descr="Camioneta Pickup Coche Caricatura Coche, Camioneta De Dibujos Animados,  Coche, Dibujos Animados PNG y PSD para Descargar Gratis | Pngtree |  Camionetas, Camioneta dibujo, Chaquetas de cuero femeninas">
              <a:extLst>
                <a:ext uri="{FF2B5EF4-FFF2-40B4-BE49-F238E27FC236}">
                  <a16:creationId xmlns:a16="http://schemas.microsoft.com/office/drawing/2014/main" id="{FC98AB83-2988-480A-B2DC-5CD74699EE6E}"/>
                </a:ext>
              </a:extLst>
            </p:cNvPr>
            <p:cNvPicPr>
              <a:picLocks noChangeAspect="1" noChangeArrowheads="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19458" b="24468"/>
            <a:stretch/>
          </p:blipFill>
          <p:spPr bwMode="auto">
            <a:xfrm flipH="1">
              <a:off x="1181559" y="3669958"/>
              <a:ext cx="4481886" cy="25131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scota De Trabajadores Mecánicos De Coches De Dibujos Animados Ilustración  del Vector - Ilustración de historieta, proyecto: 195259823">
              <a:extLst>
                <a:ext uri="{FF2B5EF4-FFF2-40B4-BE49-F238E27FC236}">
                  <a16:creationId xmlns:a16="http://schemas.microsoft.com/office/drawing/2014/main" id="{E05D9102-B827-43D7-8FC6-637925D36FD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5878" b="3225"/>
            <a:stretch/>
          </p:blipFill>
          <p:spPr bwMode="auto">
            <a:xfrm flipH="1">
              <a:off x="517362" y="3086711"/>
              <a:ext cx="2017508" cy="318610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ángulo 10">
            <a:extLst>
              <a:ext uri="{FF2B5EF4-FFF2-40B4-BE49-F238E27FC236}">
                <a16:creationId xmlns:a16="http://schemas.microsoft.com/office/drawing/2014/main" id="{B01EEAB1-019E-4846-8A57-43CC2FDADEEC}"/>
              </a:ext>
            </a:extLst>
          </p:cNvPr>
          <p:cNvSpPr/>
          <p:nvPr/>
        </p:nvSpPr>
        <p:spPr>
          <a:xfrm>
            <a:off x="7475636" y="5344579"/>
            <a:ext cx="3803374" cy="461665"/>
          </a:xfrm>
          <a:prstGeom prst="rect">
            <a:avLst/>
          </a:prstGeom>
        </p:spPr>
        <p:txBody>
          <a:bodyPr wrap="square">
            <a:spAutoFit/>
          </a:bodyPr>
          <a:lstStyle/>
          <a:p>
            <a:pPr algn="r"/>
            <a:r>
              <a:rPr lang="es-ES" sz="1200" i="1" dirty="0">
                <a:latin typeface="Montserrat" pitchFamily="2" charset="77"/>
              </a:rPr>
              <a:t>Fundamento legal: Artículo 29 y 29-A del CFF y la Regla 2.7.7.2., de la RMF para 2022.  </a:t>
            </a:r>
            <a:endParaRPr lang="es-MX" sz="1200" i="1" dirty="0">
              <a:latin typeface="Montserrat" pitchFamily="2" charset="77"/>
            </a:endParaRPr>
          </a:p>
        </p:txBody>
      </p:sp>
      <p:pic>
        <p:nvPicPr>
          <p:cNvPr id="12" name="Google Shape;131;p19" descr="Logotipo&#10;&#10;Descripción generada automáticamente con confianza media">
            <a:extLst>
              <a:ext uri="{FF2B5EF4-FFF2-40B4-BE49-F238E27FC236}">
                <a16:creationId xmlns:a16="http://schemas.microsoft.com/office/drawing/2014/main" id="{8CB88CCA-AA12-8F48-AA9C-87CA0D88D748}"/>
              </a:ext>
            </a:extLst>
          </p:cNvPr>
          <p:cNvPicPr preferRelativeResize="0"/>
          <p:nvPr/>
        </p:nvPicPr>
        <p:blipFill rotWithShape="1">
          <a:blip r:embed="rId6">
            <a:alphaModFix/>
          </a:blip>
          <a:srcRect/>
          <a:stretch/>
        </p:blipFill>
        <p:spPr>
          <a:xfrm>
            <a:off x="7615850" y="343950"/>
            <a:ext cx="2669857" cy="633600"/>
          </a:xfrm>
          <a:prstGeom prst="rect">
            <a:avLst/>
          </a:prstGeom>
          <a:noFill/>
          <a:ln>
            <a:noFill/>
          </a:ln>
        </p:spPr>
      </p:pic>
      <p:pic>
        <p:nvPicPr>
          <p:cNvPr id="13" name="Google Shape;132;p19">
            <a:extLst>
              <a:ext uri="{FF2B5EF4-FFF2-40B4-BE49-F238E27FC236}">
                <a16:creationId xmlns:a16="http://schemas.microsoft.com/office/drawing/2014/main" id="{0E6AB4CC-1167-1149-8396-6C6E6CA322F0}"/>
              </a:ext>
            </a:extLst>
          </p:cNvPr>
          <p:cNvPicPr preferRelativeResize="0"/>
          <p:nvPr/>
        </p:nvPicPr>
        <p:blipFill>
          <a:blip r:embed="rId7">
            <a:alphaModFix/>
          </a:blip>
          <a:stretch>
            <a:fillRect/>
          </a:stretch>
        </p:blipFill>
        <p:spPr>
          <a:xfrm>
            <a:off x="10490333" y="267750"/>
            <a:ext cx="1349292" cy="633600"/>
          </a:xfrm>
          <a:prstGeom prst="rect">
            <a:avLst/>
          </a:prstGeom>
          <a:noFill/>
          <a:ln>
            <a:noFill/>
          </a:ln>
        </p:spPr>
      </p:pic>
      <p:pic>
        <p:nvPicPr>
          <p:cNvPr id="14" name="Imagen 13">
            <a:extLst>
              <a:ext uri="{FF2B5EF4-FFF2-40B4-BE49-F238E27FC236}">
                <a16:creationId xmlns:a16="http://schemas.microsoft.com/office/drawing/2014/main" id="{8CBB3396-9262-3642-B24F-4CF3F799C3F0}"/>
              </a:ext>
            </a:extLst>
          </p:cNvPr>
          <p:cNvPicPr>
            <a:picLocks noChangeAspect="1"/>
          </p:cNvPicPr>
          <p:nvPr/>
        </p:nvPicPr>
        <p:blipFill>
          <a:blip r:embed="rId8"/>
          <a:stretch>
            <a:fillRect/>
          </a:stretch>
        </p:blipFill>
        <p:spPr>
          <a:xfrm>
            <a:off x="451062" y="417820"/>
            <a:ext cx="1840808" cy="333460"/>
          </a:xfrm>
          <a:prstGeom prst="rect">
            <a:avLst/>
          </a:prstGeom>
        </p:spPr>
      </p:pic>
    </p:spTree>
    <p:extLst>
      <p:ext uri="{BB962C8B-B14F-4D97-AF65-F5344CB8AC3E}">
        <p14:creationId xmlns:p14="http://schemas.microsoft.com/office/powerpoint/2010/main" val="2255884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Rectángulo 1">
            <a:extLst>
              <a:ext uri="{FF2B5EF4-FFF2-40B4-BE49-F238E27FC236}">
                <a16:creationId xmlns:a16="http://schemas.microsoft.com/office/drawing/2014/main" id="{BA15F645-F14C-4EDF-B120-3AE250328E7D}"/>
              </a:ext>
            </a:extLst>
          </p:cNvPr>
          <p:cNvSpPr/>
          <p:nvPr/>
        </p:nvSpPr>
        <p:spPr>
          <a:xfrm>
            <a:off x="1044338" y="2575524"/>
            <a:ext cx="5813661" cy="2062103"/>
          </a:xfrm>
          <a:prstGeom prst="rect">
            <a:avLst/>
          </a:prstGeom>
        </p:spPr>
        <p:txBody>
          <a:bodyPr wrap="square">
            <a:spAutoFit/>
          </a:bodyPr>
          <a:lstStyle/>
          <a:p>
            <a:pPr algn="just"/>
            <a:r>
              <a:rPr lang="es-ES" sz="1600" b="1" dirty="0">
                <a:solidFill>
                  <a:srgbClr val="7A2682"/>
                </a:solidFill>
                <a:latin typeface="Montserrat-SemiBold"/>
                <a:ea typeface="Montserrat-SemiBold"/>
                <a:cs typeface="Montserrat-SemiBold"/>
              </a:rPr>
              <a:t>Supuesto: </a:t>
            </a:r>
            <a:endParaRPr lang="es-MX" sz="1600" dirty="0">
              <a:latin typeface="Montserrat-SemiBold"/>
              <a:ea typeface="Montserrat-SemiBold"/>
              <a:cs typeface="Montserrat-SemiBold"/>
            </a:endParaRPr>
          </a:p>
          <a:p>
            <a:pPr algn="just"/>
            <a:r>
              <a:rPr lang="es-ES" sz="1600" dirty="0">
                <a:solidFill>
                  <a:schemeClr val="tx1"/>
                </a:solidFill>
                <a:latin typeface="Montserrat" pitchFamily="2" charset="77"/>
              </a:rPr>
              <a:t>Para el traslado de mercancía desde la Aduana de Nuevo Laredo, se contrata a una </a:t>
            </a:r>
            <a:r>
              <a:rPr lang="es-ES" sz="1600" b="1" dirty="0">
                <a:solidFill>
                  <a:schemeClr val="tx1"/>
                </a:solidFill>
                <a:latin typeface="Montserrat" pitchFamily="2" charset="77"/>
              </a:rPr>
              <a:t>empresa de logística</a:t>
            </a:r>
            <a:r>
              <a:rPr lang="es-ES" sz="1600" dirty="0">
                <a:solidFill>
                  <a:schemeClr val="tx1"/>
                </a:solidFill>
                <a:latin typeface="Montserrat" pitchFamily="2" charset="77"/>
              </a:rPr>
              <a:t>, y esta a su vez, contrata a una tercera </a:t>
            </a:r>
            <a:r>
              <a:rPr lang="es-ES" sz="1600" b="1" dirty="0">
                <a:solidFill>
                  <a:schemeClr val="tx1"/>
                </a:solidFill>
                <a:latin typeface="Montserrat" pitchFamily="2" charset="77"/>
              </a:rPr>
              <a:t>empresa de autotransporte</a:t>
            </a:r>
            <a:r>
              <a:rPr lang="es-ES" sz="1600" dirty="0">
                <a:solidFill>
                  <a:schemeClr val="tx1"/>
                </a:solidFill>
                <a:latin typeface="Montserrat" pitchFamily="2" charset="77"/>
              </a:rPr>
              <a:t>.</a:t>
            </a:r>
          </a:p>
          <a:p>
            <a:pPr algn="just"/>
            <a:endParaRPr lang="es-ES" sz="1600" b="1" dirty="0">
              <a:solidFill>
                <a:srgbClr val="7A2682"/>
              </a:solidFill>
              <a:latin typeface="Montserrat-SemiBold"/>
              <a:ea typeface="Montserrat-SemiBold"/>
              <a:cs typeface="Montserrat-SemiBold"/>
            </a:endParaRPr>
          </a:p>
          <a:p>
            <a:pPr algn="just"/>
            <a:r>
              <a:rPr lang="es-ES" sz="1600" b="1" dirty="0">
                <a:solidFill>
                  <a:srgbClr val="7A2682"/>
                </a:solidFill>
                <a:latin typeface="Montserrat-SemiBold"/>
                <a:ea typeface="Montserrat-SemiBold"/>
                <a:cs typeface="Montserrat-SemiBold"/>
              </a:rPr>
              <a:t>Pregunta: </a:t>
            </a:r>
            <a:endParaRPr lang="es-MX" sz="1600" dirty="0">
              <a:latin typeface="Montserrat-SemiBold"/>
              <a:ea typeface="Montserrat-SemiBold"/>
              <a:cs typeface="Montserrat-SemiBold"/>
            </a:endParaRPr>
          </a:p>
          <a:p>
            <a:pPr algn="just"/>
            <a:r>
              <a:rPr lang="es-ES" sz="1600" dirty="0">
                <a:solidFill>
                  <a:schemeClr val="tx1"/>
                </a:solidFill>
                <a:latin typeface="Montserrat" pitchFamily="2" charset="77"/>
              </a:rPr>
              <a:t>¿Quién emite el complemento Carta Porte?</a:t>
            </a:r>
          </a:p>
        </p:txBody>
      </p:sp>
      <p:pic>
        <p:nvPicPr>
          <p:cNvPr id="2050" name="Picture 2" descr="Qué es un forwarder? | Global Forwarders de México">
            <a:extLst>
              <a:ext uri="{FF2B5EF4-FFF2-40B4-BE49-F238E27FC236}">
                <a16:creationId xmlns:a16="http://schemas.microsoft.com/office/drawing/2014/main" id="{8446E470-8AA3-491C-A195-4975FFB9C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3427" y="2809190"/>
            <a:ext cx="3931738" cy="1828437"/>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31;p19" descr="Logotipo&#10;&#10;Descripción generada automáticamente con confianza media">
            <a:extLst>
              <a:ext uri="{FF2B5EF4-FFF2-40B4-BE49-F238E27FC236}">
                <a16:creationId xmlns:a16="http://schemas.microsoft.com/office/drawing/2014/main" id="{E2F86DEC-2712-7047-BC58-4FAAF2FB0DF2}"/>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73DA689E-CE3A-EA48-92D2-FBF1F88F7EAC}"/>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BE2D0D61-C551-3B4C-B88A-D51D6C5144E8}"/>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437730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Rectángulo 1">
            <a:extLst>
              <a:ext uri="{FF2B5EF4-FFF2-40B4-BE49-F238E27FC236}">
                <a16:creationId xmlns:a16="http://schemas.microsoft.com/office/drawing/2014/main" id="{335C81A2-8AF2-42EB-888D-54101ED8FD72}"/>
              </a:ext>
            </a:extLst>
          </p:cNvPr>
          <p:cNvSpPr/>
          <p:nvPr/>
        </p:nvSpPr>
        <p:spPr>
          <a:xfrm>
            <a:off x="2508210" y="2033038"/>
            <a:ext cx="7175580" cy="3293209"/>
          </a:xfrm>
          <a:prstGeom prst="rect">
            <a:avLst/>
          </a:prstGeom>
        </p:spPr>
        <p:txBody>
          <a:bodyPr wrap="square">
            <a:spAutoFit/>
          </a:bodyPr>
          <a:lstStyle/>
          <a:p>
            <a:pPr algn="just"/>
            <a:r>
              <a:rPr lang="es-ES" sz="1600" dirty="0">
                <a:solidFill>
                  <a:schemeClr val="tx1"/>
                </a:solidFill>
                <a:latin typeface="Montserrat" pitchFamily="2" charset="77"/>
              </a:rPr>
              <a:t>Asumiendo que transitará por tramos de jurisdicción federal</a:t>
            </a:r>
            <a:r>
              <a:rPr lang="es-ES" sz="1600" b="1" dirty="0">
                <a:solidFill>
                  <a:schemeClr val="tx1"/>
                </a:solidFill>
                <a:latin typeface="Montserrat" pitchFamily="2" charset="77"/>
              </a:rPr>
              <a:t>, la empresa de autotransporte</a:t>
            </a:r>
            <a:r>
              <a:rPr lang="es-ES" sz="1600" dirty="0">
                <a:solidFill>
                  <a:schemeClr val="tx1"/>
                </a:solidFill>
                <a:latin typeface="Montserrat" pitchFamily="2" charset="77"/>
              </a:rPr>
              <a:t>, deberá incorporar el complemento Carta Porte, al CFDI de tipo Ingreso con el que se acredita el transporte de mercancías. </a:t>
            </a:r>
          </a:p>
          <a:p>
            <a:pPr algn="just"/>
            <a:endParaRPr lang="es-ES" sz="1600" dirty="0">
              <a:solidFill>
                <a:schemeClr val="tx1"/>
              </a:solidFill>
              <a:latin typeface="Montserrat" pitchFamily="2" charset="77"/>
            </a:endParaRPr>
          </a:p>
          <a:p>
            <a:pPr algn="just"/>
            <a:r>
              <a:rPr lang="es-ES" sz="1600" dirty="0">
                <a:solidFill>
                  <a:schemeClr val="tx1"/>
                </a:solidFill>
                <a:latin typeface="Montserrat" pitchFamily="2" charset="77"/>
              </a:rPr>
              <a:t>Toda vez que, </a:t>
            </a:r>
            <a:r>
              <a:rPr lang="es-ES" sz="1600" b="1" dirty="0">
                <a:solidFill>
                  <a:schemeClr val="tx1"/>
                </a:solidFill>
                <a:latin typeface="Montserrat" pitchFamily="2" charset="77"/>
              </a:rPr>
              <a:t>la empresa de logística</a:t>
            </a:r>
            <a:r>
              <a:rPr lang="es-ES" sz="1600" dirty="0">
                <a:solidFill>
                  <a:schemeClr val="tx1"/>
                </a:solidFill>
                <a:latin typeface="Montserrat" pitchFamily="2" charset="77"/>
              </a:rPr>
              <a:t>, estaría obligada a emitir el complemento Carta Porte para incorporarlo a un CFDI de Traslado, si el movimiento de la mercancía lo realiza por medios propios.</a:t>
            </a:r>
            <a:endParaRPr lang="es-MX" sz="1600" dirty="0">
              <a:solidFill>
                <a:schemeClr val="tx1"/>
              </a:solidFill>
              <a:latin typeface="Montserrat" pitchFamily="2" charset="77"/>
            </a:endParaRPr>
          </a:p>
          <a:p>
            <a:pPr algn="just"/>
            <a:endParaRPr lang="es-ES" sz="1600" dirty="0">
              <a:solidFill>
                <a:schemeClr val="tx1"/>
              </a:solidFill>
              <a:latin typeface="Montserrat" pitchFamily="2" charset="77"/>
            </a:endParaRPr>
          </a:p>
          <a:p>
            <a:pPr algn="just"/>
            <a:r>
              <a:rPr lang="es-ES" sz="1600" dirty="0">
                <a:solidFill>
                  <a:schemeClr val="tx1"/>
                </a:solidFill>
                <a:latin typeface="Montserrat" pitchFamily="2" charset="77"/>
              </a:rPr>
              <a:t>Para acreditar la legal estancia y/o tenencia de los bienes y mercancías de procedencia extranjera, durante su traslado en territorio nacional, en dicho comprobante se deberá registrar el número del pedimento de importación.</a:t>
            </a:r>
          </a:p>
        </p:txBody>
      </p:sp>
      <p:sp>
        <p:nvSpPr>
          <p:cNvPr id="3" name="Rectángulo 2">
            <a:extLst>
              <a:ext uri="{FF2B5EF4-FFF2-40B4-BE49-F238E27FC236}">
                <a16:creationId xmlns:a16="http://schemas.microsoft.com/office/drawing/2014/main" id="{A96F43B0-7A65-447E-8EEC-96076C0A92B7}"/>
              </a:ext>
            </a:extLst>
          </p:cNvPr>
          <p:cNvSpPr/>
          <p:nvPr/>
        </p:nvSpPr>
        <p:spPr>
          <a:xfrm>
            <a:off x="4431111" y="5462057"/>
            <a:ext cx="5252679" cy="461665"/>
          </a:xfrm>
          <a:prstGeom prst="rect">
            <a:avLst/>
          </a:prstGeom>
        </p:spPr>
        <p:txBody>
          <a:bodyPr wrap="square">
            <a:spAutoFit/>
          </a:bodyPr>
          <a:lstStyle/>
          <a:p>
            <a:pPr algn="r"/>
            <a:r>
              <a:rPr lang="es-ES" sz="1200" i="1" dirty="0">
                <a:latin typeface="Montserrat" pitchFamily="2" charset="77"/>
              </a:rPr>
              <a:t>Fundamento legal: Artículo 29 y 29-A del CFF y las Reglas 2.7.7.1., 2.7.7.2., de la RMF para 2022.  </a:t>
            </a:r>
            <a:endParaRPr lang="es-MX" sz="1200" i="1" dirty="0">
              <a:latin typeface="Montserrat" pitchFamily="2" charset="77"/>
            </a:endParaRPr>
          </a:p>
        </p:txBody>
      </p:sp>
      <p:pic>
        <p:nvPicPr>
          <p:cNvPr id="6" name="Google Shape;131;p19" descr="Logotipo&#10;&#10;Descripción generada automáticamente con confianza media">
            <a:extLst>
              <a:ext uri="{FF2B5EF4-FFF2-40B4-BE49-F238E27FC236}">
                <a16:creationId xmlns:a16="http://schemas.microsoft.com/office/drawing/2014/main" id="{738C30EF-01EA-2641-9855-0DADCD61EFE1}"/>
              </a:ext>
            </a:extLst>
          </p:cNvPr>
          <p:cNvPicPr preferRelativeResize="0"/>
          <p:nvPr/>
        </p:nvPicPr>
        <p:blipFill rotWithShape="1">
          <a:blip r:embed="rId3">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9DDB5550-ABD7-934C-92B1-AD75794BBF9A}"/>
              </a:ext>
            </a:extLst>
          </p:cNvPr>
          <p:cNvPicPr preferRelativeResize="0"/>
          <p:nvPr/>
        </p:nvPicPr>
        <p:blipFill>
          <a:blip r:embed="rId4">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016ECCF9-EAB1-0A49-8AB4-4415F690319C}"/>
              </a:ext>
            </a:extLst>
          </p:cNvPr>
          <p:cNvPicPr>
            <a:picLocks noChangeAspect="1"/>
          </p:cNvPicPr>
          <p:nvPr/>
        </p:nvPicPr>
        <p:blipFill>
          <a:blip r:embed="rId5"/>
          <a:stretch>
            <a:fillRect/>
          </a:stretch>
        </p:blipFill>
        <p:spPr>
          <a:xfrm>
            <a:off x="451062" y="417820"/>
            <a:ext cx="1840808" cy="333460"/>
          </a:xfrm>
          <a:prstGeom prst="rect">
            <a:avLst/>
          </a:prstGeom>
        </p:spPr>
      </p:pic>
    </p:spTree>
    <p:extLst>
      <p:ext uri="{BB962C8B-B14F-4D97-AF65-F5344CB8AC3E}">
        <p14:creationId xmlns:p14="http://schemas.microsoft.com/office/powerpoint/2010/main" val="4070196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6" name="CuadroTexto 5">
            <a:extLst>
              <a:ext uri="{FF2B5EF4-FFF2-40B4-BE49-F238E27FC236}">
                <a16:creationId xmlns:a16="http://schemas.microsoft.com/office/drawing/2014/main" id="{F1AF6F73-CD01-4265-BF97-9CF2C1C7321D}"/>
              </a:ext>
            </a:extLst>
          </p:cNvPr>
          <p:cNvSpPr txBox="1"/>
          <p:nvPr/>
        </p:nvSpPr>
        <p:spPr>
          <a:xfrm>
            <a:off x="943006" y="2185463"/>
            <a:ext cx="5550559" cy="2971904"/>
          </a:xfrm>
          <a:prstGeom prst="rect">
            <a:avLst/>
          </a:prstGeom>
          <a:noFill/>
        </p:spPr>
        <p:txBody>
          <a:bodyPr wrap="square" rtlCol="0">
            <a:spAutoFit/>
          </a:bodyPr>
          <a:lstStyle/>
          <a:p>
            <a:pPr algn="just"/>
            <a:r>
              <a:rPr lang="es-ES" sz="1600" b="1" dirty="0">
                <a:solidFill>
                  <a:srgbClr val="7A2682"/>
                </a:solidFill>
                <a:latin typeface="Montserrat-SemiBold"/>
              </a:rPr>
              <a:t>Supuesto: </a:t>
            </a:r>
            <a:endParaRPr lang="es-MX" sz="1600" b="1" dirty="0">
              <a:solidFill>
                <a:srgbClr val="7A2682"/>
              </a:solidFill>
              <a:latin typeface="Montserrat-SemiBold"/>
            </a:endParaRPr>
          </a:p>
          <a:p>
            <a:pPr algn="just"/>
            <a:r>
              <a:rPr lang="es-MX" sz="1600" b="1" dirty="0">
                <a:solidFill>
                  <a:schemeClr val="tx1"/>
                </a:solidFill>
                <a:latin typeface="Montserrat" pitchFamily="2" charset="77"/>
              </a:rPr>
              <a:t>Empresa de recolección de basura </a:t>
            </a:r>
            <a:r>
              <a:rPr lang="es-MX" sz="1600" dirty="0">
                <a:solidFill>
                  <a:schemeClr val="tx1"/>
                </a:solidFill>
                <a:latin typeface="Montserrat" pitchFamily="2" charset="77"/>
              </a:rPr>
              <a:t>con camión de carga trasera, transita por carretera federal no mayor a 30 km, estas unidades no tienen permiso federal pero utilizan camiones de 3 ejes.</a:t>
            </a:r>
          </a:p>
          <a:p>
            <a:pPr algn="just">
              <a:lnSpc>
                <a:spcPct val="113000"/>
              </a:lnSpc>
            </a:pPr>
            <a:endParaRPr lang="es-MX" sz="2400" i="1" dirty="0">
              <a:solidFill>
                <a:schemeClr val="tx1"/>
              </a:solidFill>
              <a:latin typeface="Montserrat" panose="00000500000000000000" pitchFamily="2" charset="0"/>
            </a:endParaRPr>
          </a:p>
          <a:p>
            <a:pPr algn="just"/>
            <a:r>
              <a:rPr lang="es-ES" sz="1600" b="1" dirty="0">
                <a:solidFill>
                  <a:srgbClr val="7A2682"/>
                </a:solidFill>
                <a:latin typeface="Montserrat-SemiBold"/>
              </a:rPr>
              <a:t>Preguntas: </a:t>
            </a:r>
            <a:endParaRPr lang="es-MX" sz="1600" b="1" dirty="0">
              <a:solidFill>
                <a:srgbClr val="7A2682"/>
              </a:solidFill>
              <a:latin typeface="Montserrat-SemiBold"/>
            </a:endParaRPr>
          </a:p>
          <a:p>
            <a:pPr algn="just"/>
            <a:r>
              <a:rPr lang="es-MX" sz="1600" dirty="0">
                <a:solidFill>
                  <a:schemeClr val="tx1"/>
                </a:solidFill>
                <a:latin typeface="Montserrat" pitchFamily="2" charset="77"/>
              </a:rPr>
              <a:t>La definición de bienes y mercancías, ¿incluye la basura no peligrosa?</a:t>
            </a:r>
          </a:p>
          <a:p>
            <a:pPr algn="just"/>
            <a:endParaRPr lang="es-MX" sz="1600" dirty="0">
              <a:solidFill>
                <a:schemeClr val="tx1"/>
              </a:solidFill>
              <a:latin typeface="Montserrat" pitchFamily="2" charset="77"/>
            </a:endParaRPr>
          </a:p>
          <a:p>
            <a:pPr algn="just"/>
            <a:r>
              <a:rPr lang="es-MX" sz="1600" b="1" dirty="0">
                <a:solidFill>
                  <a:srgbClr val="7A2682"/>
                </a:solidFill>
                <a:latin typeface="Montserrat-SemiBold"/>
              </a:rPr>
              <a:t>¿Estoy obligado a emitir Carta Porte?</a:t>
            </a:r>
          </a:p>
        </p:txBody>
      </p:sp>
      <p:pic>
        <p:nvPicPr>
          <p:cNvPr id="5122" name="Picture 2" descr="Camión De La Basura - Banco de fotos e imágenes de stock - iStock">
            <a:extLst>
              <a:ext uri="{FF2B5EF4-FFF2-40B4-BE49-F238E27FC236}">
                <a16:creationId xmlns:a16="http://schemas.microsoft.com/office/drawing/2014/main" id="{5F9783DF-A79B-4436-A77A-E599607F24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8" t="13454" r="1941" b="16249"/>
          <a:stretch/>
        </p:blipFill>
        <p:spPr bwMode="auto">
          <a:xfrm>
            <a:off x="7246328" y="3881760"/>
            <a:ext cx="4593297" cy="297624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131;p19" descr="Logotipo&#10;&#10;Descripción generada automáticamente con confianza media">
            <a:extLst>
              <a:ext uri="{FF2B5EF4-FFF2-40B4-BE49-F238E27FC236}">
                <a16:creationId xmlns:a16="http://schemas.microsoft.com/office/drawing/2014/main" id="{2B5270AE-837C-384A-90AA-76A2D2B59B38}"/>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9" name="Google Shape;132;p19">
            <a:extLst>
              <a:ext uri="{FF2B5EF4-FFF2-40B4-BE49-F238E27FC236}">
                <a16:creationId xmlns:a16="http://schemas.microsoft.com/office/drawing/2014/main" id="{A21AEE1A-52BB-C747-A12D-B8CB219D2587}"/>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10" name="Imagen 9">
            <a:extLst>
              <a:ext uri="{FF2B5EF4-FFF2-40B4-BE49-F238E27FC236}">
                <a16:creationId xmlns:a16="http://schemas.microsoft.com/office/drawing/2014/main" id="{139667D4-CE46-9E48-B38B-47F5FDB13638}"/>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3361108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12" name="CuadroTexto 11">
            <a:extLst>
              <a:ext uri="{FF2B5EF4-FFF2-40B4-BE49-F238E27FC236}">
                <a16:creationId xmlns:a16="http://schemas.microsoft.com/office/drawing/2014/main" id="{25D765B0-7F97-439E-86C8-1AC1616F3FB0}"/>
              </a:ext>
            </a:extLst>
          </p:cNvPr>
          <p:cNvSpPr txBox="1"/>
          <p:nvPr/>
        </p:nvSpPr>
        <p:spPr>
          <a:xfrm>
            <a:off x="641150" y="2076131"/>
            <a:ext cx="6813198" cy="4047839"/>
          </a:xfrm>
          <a:prstGeom prst="rect">
            <a:avLst/>
          </a:prstGeom>
          <a:noFill/>
        </p:spPr>
        <p:txBody>
          <a:bodyPr wrap="square" rtlCol="0">
            <a:spAutoFit/>
          </a:bodyPr>
          <a:lstStyle/>
          <a:p>
            <a:pPr algn="just">
              <a:lnSpc>
                <a:spcPct val="113000"/>
              </a:lnSpc>
            </a:pPr>
            <a:r>
              <a:rPr lang="es-MX" sz="1800" b="1" dirty="0">
                <a:solidFill>
                  <a:srgbClr val="7A2682"/>
                </a:solidFill>
                <a:latin typeface="Montserrat-SemiBold"/>
              </a:rPr>
              <a:t>2.7.7.3. Traslado local de bienes o mercancías. RMF 2022</a:t>
            </a:r>
            <a:endParaRPr lang="es-MX" sz="2400" dirty="0">
              <a:latin typeface="Montserrat" panose="00000500000000000000" pitchFamily="2" charset="0"/>
            </a:endParaRPr>
          </a:p>
          <a:p>
            <a:pPr marL="285750" indent="-285750" algn="just">
              <a:lnSpc>
                <a:spcPct val="113000"/>
              </a:lnSpc>
              <a:buFont typeface="Arial" panose="020B0604020202020204" pitchFamily="34" charset="0"/>
              <a:buChar char="•"/>
            </a:pPr>
            <a:r>
              <a:rPr lang="es-MX" sz="1600" dirty="0">
                <a:latin typeface="Montserrat" panose="00000500000000000000" pitchFamily="2" charset="0"/>
              </a:rPr>
              <a:t>Cuando el transporte no implique </a:t>
            </a:r>
            <a:r>
              <a:rPr lang="es-MX" sz="1600" b="1" dirty="0">
                <a:solidFill>
                  <a:schemeClr val="tx1"/>
                </a:solidFill>
                <a:latin typeface="Montserrat" panose="00000500000000000000" pitchFamily="2" charset="0"/>
              </a:rPr>
              <a:t>transitar por tramo de jurisdicción federal</a:t>
            </a:r>
            <a:r>
              <a:rPr lang="es-MX" sz="1600" dirty="0">
                <a:latin typeface="Montserrat" panose="00000500000000000000" pitchFamily="2" charset="0"/>
              </a:rPr>
              <a:t>, se deberá emitir CFDI (Ingreso/Traslado) </a:t>
            </a:r>
            <a:r>
              <a:rPr lang="es-MX" sz="1600" i="1" dirty="0">
                <a:latin typeface="Montserrat" panose="00000500000000000000" pitchFamily="2" charset="0"/>
              </a:rPr>
              <a:t>con la opción de no incorporar el complemento Carta Porte</a:t>
            </a:r>
            <a:r>
              <a:rPr lang="es-MX" sz="1600" dirty="0">
                <a:latin typeface="Montserrat" panose="00000500000000000000" pitchFamily="2" charset="0"/>
              </a:rPr>
              <a:t>.</a:t>
            </a:r>
          </a:p>
          <a:p>
            <a:pPr marL="285750" indent="-285750" algn="just">
              <a:lnSpc>
                <a:spcPct val="113000"/>
              </a:lnSpc>
              <a:buFont typeface="Arial" panose="020B0604020202020204" pitchFamily="34" charset="0"/>
              <a:buChar char="•"/>
            </a:pPr>
            <a:endParaRPr lang="es-MX" sz="1600" dirty="0">
              <a:latin typeface="Montserrat" panose="00000500000000000000" pitchFamily="2" charset="0"/>
            </a:endParaRPr>
          </a:p>
          <a:p>
            <a:pPr algn="just">
              <a:lnSpc>
                <a:spcPct val="113000"/>
              </a:lnSpc>
            </a:pPr>
            <a:r>
              <a:rPr lang="es-MX" sz="1800" b="1" dirty="0">
                <a:solidFill>
                  <a:srgbClr val="7A2682"/>
                </a:solidFill>
                <a:latin typeface="Montserrat-SemiBold"/>
              </a:rPr>
              <a:t>2.7.7.12. Tramos de jurisdicción federal para el traslado de bienes y/o mercancías a través de autotransporte. RMF 2022</a:t>
            </a:r>
            <a:endParaRPr lang="es-MX" sz="1800" b="1" dirty="0">
              <a:solidFill>
                <a:srgbClr val="C00000"/>
              </a:solidFill>
              <a:latin typeface="Montserrat" panose="00000500000000000000" pitchFamily="2" charset="0"/>
            </a:endParaRPr>
          </a:p>
          <a:p>
            <a:pPr algn="just">
              <a:lnSpc>
                <a:spcPct val="113000"/>
              </a:lnSpc>
            </a:pPr>
            <a:r>
              <a:rPr lang="es-MX" sz="1600" dirty="0">
                <a:latin typeface="Montserrat" panose="00000500000000000000" pitchFamily="2" charset="0"/>
              </a:rPr>
              <a:t>Se entiende que no transitan por tramo de jurisdicción federal:</a:t>
            </a:r>
          </a:p>
          <a:p>
            <a:pPr marL="342900" indent="-342900" algn="just">
              <a:lnSpc>
                <a:spcPct val="113000"/>
              </a:lnSpc>
              <a:spcBef>
                <a:spcPts val="1800"/>
              </a:spcBef>
              <a:buFont typeface="Arial" panose="020B0604020202020204" pitchFamily="34" charset="0"/>
              <a:buChar char="•"/>
            </a:pPr>
            <a:r>
              <a:rPr lang="es-MX" sz="1600" dirty="0">
                <a:latin typeface="Montserrat" panose="00000500000000000000" pitchFamily="2" charset="0"/>
              </a:rPr>
              <a:t>Vehículos ligeros (características menores a Camión C2)</a:t>
            </a:r>
          </a:p>
          <a:p>
            <a:pPr marL="342900" indent="-342900" algn="just">
              <a:lnSpc>
                <a:spcPct val="113000"/>
              </a:lnSpc>
              <a:spcBef>
                <a:spcPts val="1800"/>
              </a:spcBef>
              <a:buFont typeface="Arial" panose="020B0604020202020204" pitchFamily="34" charset="0"/>
              <a:buChar char="•"/>
            </a:pPr>
            <a:r>
              <a:rPr lang="es-MX" sz="1600" dirty="0">
                <a:latin typeface="Montserrat" panose="00000500000000000000" pitchFamily="2" charset="0"/>
              </a:rPr>
              <a:t>El trayecto del tramo federal no exceda de 30 kilómetros</a:t>
            </a:r>
          </a:p>
        </p:txBody>
      </p:sp>
      <p:pic>
        <p:nvPicPr>
          <p:cNvPr id="3076" name="Picture 4" descr="Rural Landscape with Road, Bus Stop and Moving Bus. Green Hills, Blue Sky,  Meadow and Mountains. Ilustración del Vector - Ilustración de viaje,  camino: 153143566">
            <a:extLst>
              <a:ext uri="{FF2B5EF4-FFF2-40B4-BE49-F238E27FC236}">
                <a16:creationId xmlns:a16="http://schemas.microsoft.com/office/drawing/2014/main" id="{92A4C6D3-CC4B-4806-8FBA-3463A56CAF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30" t="14919" r="2768"/>
          <a:stretch/>
        </p:blipFill>
        <p:spPr bwMode="auto">
          <a:xfrm>
            <a:off x="8330568" y="3048001"/>
            <a:ext cx="2834412" cy="199064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31;p19" descr="Logotipo&#10;&#10;Descripción generada automáticamente con confianza media">
            <a:extLst>
              <a:ext uri="{FF2B5EF4-FFF2-40B4-BE49-F238E27FC236}">
                <a16:creationId xmlns:a16="http://schemas.microsoft.com/office/drawing/2014/main" id="{ECAE40C4-2D68-3444-BFD9-B98B644CD9FF}"/>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8" name="Google Shape;132;p19">
            <a:extLst>
              <a:ext uri="{FF2B5EF4-FFF2-40B4-BE49-F238E27FC236}">
                <a16:creationId xmlns:a16="http://schemas.microsoft.com/office/drawing/2014/main" id="{70646563-C828-CD44-A344-510473EEC8E2}"/>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9" name="Imagen 8">
            <a:extLst>
              <a:ext uri="{FF2B5EF4-FFF2-40B4-BE49-F238E27FC236}">
                <a16:creationId xmlns:a16="http://schemas.microsoft.com/office/drawing/2014/main" id="{D38DF194-EEA0-B642-A1B3-04A7151B201B}"/>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1809339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11" name="Picture 2" descr="Camión De La Basura - Banco de fotos e imágenes de stock - iStock">
            <a:extLst>
              <a:ext uri="{FF2B5EF4-FFF2-40B4-BE49-F238E27FC236}">
                <a16:creationId xmlns:a16="http://schemas.microsoft.com/office/drawing/2014/main" id="{9221C3CD-03DF-4DA5-8E7F-CF859C81891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748" t="13454" r="1941" b="16249"/>
          <a:stretch/>
        </p:blipFill>
        <p:spPr bwMode="auto">
          <a:xfrm flipH="1">
            <a:off x="36094" y="4239444"/>
            <a:ext cx="4041276" cy="2618556"/>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a:extLst>
              <a:ext uri="{FF2B5EF4-FFF2-40B4-BE49-F238E27FC236}">
                <a16:creationId xmlns:a16="http://schemas.microsoft.com/office/drawing/2014/main" id="{9150B7E5-FE37-43B8-980E-D1BE4614C35A}"/>
              </a:ext>
            </a:extLst>
          </p:cNvPr>
          <p:cNvSpPr/>
          <p:nvPr/>
        </p:nvSpPr>
        <p:spPr>
          <a:xfrm>
            <a:off x="4845158" y="4148882"/>
            <a:ext cx="2986715" cy="338554"/>
          </a:xfrm>
          <a:prstGeom prst="rect">
            <a:avLst/>
          </a:prstGeom>
        </p:spPr>
        <p:txBody>
          <a:bodyPr wrap="none">
            <a:spAutoFit/>
          </a:bodyPr>
          <a:lstStyle/>
          <a:p>
            <a:pPr algn="just"/>
            <a:r>
              <a:rPr lang="es-MX" sz="1600" b="1" dirty="0">
                <a:solidFill>
                  <a:schemeClr val="tx1"/>
                </a:solidFill>
                <a:latin typeface="Montserrat" panose="00000500000000000000" pitchFamily="2" charset="0"/>
              </a:rPr>
              <a:t>¿Me aplica la Carta Porte?</a:t>
            </a:r>
          </a:p>
        </p:txBody>
      </p:sp>
      <p:sp>
        <p:nvSpPr>
          <p:cNvPr id="14" name="Rectángulo: esquinas redondeadas 13">
            <a:extLst>
              <a:ext uri="{FF2B5EF4-FFF2-40B4-BE49-F238E27FC236}">
                <a16:creationId xmlns:a16="http://schemas.microsoft.com/office/drawing/2014/main" id="{73E6698F-564B-4B4B-A391-A33E37D3C168}"/>
              </a:ext>
            </a:extLst>
          </p:cNvPr>
          <p:cNvSpPr/>
          <p:nvPr/>
        </p:nvSpPr>
        <p:spPr>
          <a:xfrm>
            <a:off x="5368059" y="4584447"/>
            <a:ext cx="1940912" cy="1270348"/>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s-MX" sz="3200" b="1" dirty="0">
                <a:solidFill>
                  <a:sysClr val="windowText" lastClr="000000"/>
                </a:solidFill>
                <a:latin typeface="Montserrat" panose="00000500000000000000" pitchFamily="2" charset="0"/>
              </a:rPr>
              <a:t>SI</a:t>
            </a:r>
          </a:p>
        </p:txBody>
      </p:sp>
      <p:graphicFrame>
        <p:nvGraphicFramePr>
          <p:cNvPr id="4" name="Diagrama 3">
            <a:extLst>
              <a:ext uri="{FF2B5EF4-FFF2-40B4-BE49-F238E27FC236}">
                <a16:creationId xmlns:a16="http://schemas.microsoft.com/office/drawing/2014/main" id="{D37EABD2-6B11-403F-8AB0-6596BA5B29B2}"/>
              </a:ext>
            </a:extLst>
          </p:cNvPr>
          <p:cNvGraphicFramePr/>
          <p:nvPr>
            <p:extLst>
              <p:ext uri="{D42A27DB-BD31-4B8C-83A1-F6EECF244321}">
                <p14:modId xmlns:p14="http://schemas.microsoft.com/office/powerpoint/2010/main" val="1507049284"/>
              </p:ext>
            </p:extLst>
          </p:nvPr>
        </p:nvGraphicFramePr>
        <p:xfrm>
          <a:off x="2444408" y="1773156"/>
          <a:ext cx="8257871" cy="15730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194" name="Picture 2" descr="Carretera Curva Gris Clip Art, Imágenes Prediseñadas De Carretera,  Autopista, Clipart PNG y Vector para Descargar Gratis | Pngtree">
            <a:extLst>
              <a:ext uri="{FF2B5EF4-FFF2-40B4-BE49-F238E27FC236}">
                <a16:creationId xmlns:a16="http://schemas.microsoft.com/office/drawing/2014/main" id="{73BEB46C-7967-4E07-A7B9-24396C4BC968}"/>
              </a:ext>
            </a:extLst>
          </p:cNvPr>
          <p:cNvPicPr>
            <a:picLocks noChangeAspect="1" noChangeArrowheads="1"/>
          </p:cNvPicPr>
          <p:nvPr/>
        </p:nvPicPr>
        <p:blipFill>
          <a:blip r:embed="rId9">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311588" y="3269974"/>
            <a:ext cx="4751137" cy="4751137"/>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131;p19" descr="Logotipo&#10;&#10;Descripción generada automáticamente con confianza media">
            <a:extLst>
              <a:ext uri="{FF2B5EF4-FFF2-40B4-BE49-F238E27FC236}">
                <a16:creationId xmlns:a16="http://schemas.microsoft.com/office/drawing/2014/main" id="{0C7EADC6-1AE6-CB41-A939-BF3377739717}"/>
              </a:ext>
            </a:extLst>
          </p:cNvPr>
          <p:cNvPicPr preferRelativeResize="0"/>
          <p:nvPr/>
        </p:nvPicPr>
        <p:blipFill rotWithShape="1">
          <a:blip r:embed="rId10">
            <a:alphaModFix/>
          </a:blip>
          <a:srcRect/>
          <a:stretch/>
        </p:blipFill>
        <p:spPr>
          <a:xfrm>
            <a:off x="7615850" y="343950"/>
            <a:ext cx="2669857" cy="633600"/>
          </a:xfrm>
          <a:prstGeom prst="rect">
            <a:avLst/>
          </a:prstGeom>
          <a:noFill/>
          <a:ln>
            <a:noFill/>
          </a:ln>
        </p:spPr>
      </p:pic>
      <p:pic>
        <p:nvPicPr>
          <p:cNvPr id="9" name="Google Shape;132;p19">
            <a:extLst>
              <a:ext uri="{FF2B5EF4-FFF2-40B4-BE49-F238E27FC236}">
                <a16:creationId xmlns:a16="http://schemas.microsoft.com/office/drawing/2014/main" id="{EAA2E615-5EED-A341-9C39-5180B354830D}"/>
              </a:ext>
            </a:extLst>
          </p:cNvPr>
          <p:cNvPicPr preferRelativeResize="0"/>
          <p:nvPr/>
        </p:nvPicPr>
        <p:blipFill>
          <a:blip r:embed="rId11">
            <a:alphaModFix/>
          </a:blip>
          <a:stretch>
            <a:fillRect/>
          </a:stretch>
        </p:blipFill>
        <p:spPr>
          <a:xfrm>
            <a:off x="10490333" y="267750"/>
            <a:ext cx="1349292" cy="633600"/>
          </a:xfrm>
          <a:prstGeom prst="rect">
            <a:avLst/>
          </a:prstGeom>
          <a:noFill/>
          <a:ln>
            <a:noFill/>
          </a:ln>
        </p:spPr>
      </p:pic>
      <p:pic>
        <p:nvPicPr>
          <p:cNvPr id="10" name="Imagen 9">
            <a:extLst>
              <a:ext uri="{FF2B5EF4-FFF2-40B4-BE49-F238E27FC236}">
                <a16:creationId xmlns:a16="http://schemas.microsoft.com/office/drawing/2014/main" id="{632FD8BE-00D5-FF43-99C4-EC96E71B9571}"/>
              </a:ext>
            </a:extLst>
          </p:cNvPr>
          <p:cNvPicPr>
            <a:picLocks noChangeAspect="1"/>
          </p:cNvPicPr>
          <p:nvPr/>
        </p:nvPicPr>
        <p:blipFill>
          <a:blip r:embed="rId12"/>
          <a:stretch>
            <a:fillRect/>
          </a:stretch>
        </p:blipFill>
        <p:spPr>
          <a:xfrm>
            <a:off x="451062" y="417820"/>
            <a:ext cx="1840808" cy="333460"/>
          </a:xfrm>
          <a:prstGeom prst="rect">
            <a:avLst/>
          </a:prstGeom>
        </p:spPr>
      </p:pic>
    </p:spTree>
    <p:extLst>
      <p:ext uri="{BB962C8B-B14F-4D97-AF65-F5344CB8AC3E}">
        <p14:creationId xmlns:p14="http://schemas.microsoft.com/office/powerpoint/2010/main" val="2602702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28C593CD-EC7B-418B-97C6-027D0BAD9F88}"/>
              </a:ext>
            </a:extLst>
          </p:cNvPr>
          <p:cNvGraphicFramePr/>
          <p:nvPr>
            <p:extLst>
              <p:ext uri="{D42A27DB-BD31-4B8C-83A1-F6EECF244321}">
                <p14:modId xmlns:p14="http://schemas.microsoft.com/office/powerpoint/2010/main" val="1186986189"/>
              </p:ext>
            </p:extLst>
          </p:nvPr>
        </p:nvGraphicFramePr>
        <p:xfrm>
          <a:off x="209524" y="1879861"/>
          <a:ext cx="5553989" cy="38185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upo 12">
            <a:extLst>
              <a:ext uri="{FF2B5EF4-FFF2-40B4-BE49-F238E27FC236}">
                <a16:creationId xmlns:a16="http://schemas.microsoft.com/office/drawing/2014/main" id="{741F99AF-3087-46F4-B3E6-345DC27479BE}"/>
              </a:ext>
            </a:extLst>
          </p:cNvPr>
          <p:cNvGrpSpPr/>
          <p:nvPr/>
        </p:nvGrpSpPr>
        <p:grpSpPr>
          <a:xfrm>
            <a:off x="5579790" y="2394672"/>
            <a:ext cx="6184026" cy="3125818"/>
            <a:chOff x="5952315" y="3498572"/>
            <a:chExt cx="6184026" cy="3125818"/>
          </a:xfrm>
        </p:grpSpPr>
        <p:pic>
          <p:nvPicPr>
            <p:cNvPr id="3" name="Imagen 2">
              <a:extLst>
                <a:ext uri="{FF2B5EF4-FFF2-40B4-BE49-F238E27FC236}">
                  <a16:creationId xmlns:a16="http://schemas.microsoft.com/office/drawing/2014/main" id="{1B6A262E-9C41-49FE-8F71-54CAAAF3A595}"/>
                </a:ext>
              </a:extLst>
            </p:cNvPr>
            <p:cNvPicPr>
              <a:picLocks noChangeAspect="1"/>
            </p:cNvPicPr>
            <p:nvPr/>
          </p:nvPicPr>
          <p:blipFill>
            <a:blip r:embed="rId8"/>
            <a:stretch>
              <a:fillRect/>
            </a:stretch>
          </p:blipFill>
          <p:spPr>
            <a:xfrm>
              <a:off x="6327110" y="3498572"/>
              <a:ext cx="5809231" cy="2289975"/>
            </a:xfrm>
            <a:prstGeom prst="rect">
              <a:avLst/>
            </a:prstGeom>
          </p:spPr>
        </p:pic>
        <p:sp>
          <p:nvSpPr>
            <p:cNvPr id="11" name="Flecha: circular 10">
              <a:extLst>
                <a:ext uri="{FF2B5EF4-FFF2-40B4-BE49-F238E27FC236}">
                  <a16:creationId xmlns:a16="http://schemas.microsoft.com/office/drawing/2014/main" id="{1F98D825-1551-45EE-9AFD-FC02CBEF74B8}"/>
                </a:ext>
              </a:extLst>
            </p:cNvPr>
            <p:cNvSpPr/>
            <p:nvPr/>
          </p:nvSpPr>
          <p:spPr>
            <a:xfrm rot="9953149" flipH="1">
              <a:off x="5952315" y="4964351"/>
              <a:ext cx="2121483" cy="1660039"/>
            </a:xfrm>
            <a:prstGeom prst="circular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grpSp>
      <p:sp>
        <p:nvSpPr>
          <p:cNvPr id="8" name="Rectángulo 7">
            <a:extLst>
              <a:ext uri="{FF2B5EF4-FFF2-40B4-BE49-F238E27FC236}">
                <a16:creationId xmlns:a16="http://schemas.microsoft.com/office/drawing/2014/main" id="{C5A7C55C-6B6A-454A-A2AF-D0E20C33B729}"/>
              </a:ext>
            </a:extLst>
          </p:cNvPr>
          <p:cNvSpPr/>
          <p:nvPr/>
        </p:nvSpPr>
        <p:spPr>
          <a:xfrm>
            <a:off x="7690097" y="5774638"/>
            <a:ext cx="4073719" cy="461665"/>
          </a:xfrm>
          <a:prstGeom prst="rect">
            <a:avLst/>
          </a:prstGeom>
        </p:spPr>
        <p:txBody>
          <a:bodyPr wrap="square">
            <a:spAutoFit/>
          </a:bodyPr>
          <a:lstStyle/>
          <a:p>
            <a:pPr algn="r"/>
            <a:r>
              <a:rPr lang="es-ES" sz="1200" i="1" dirty="0">
                <a:latin typeface="Montserrat" pitchFamily="2" charset="77"/>
              </a:rPr>
              <a:t>Fundamento legal: Reglas 2.7.7.1, 2.7.7.3 y 2.7.7.12., de la RMF para 2022. y NOM-012-SCT-2-2017</a:t>
            </a:r>
            <a:endParaRPr lang="es-MX" sz="1200" i="1" dirty="0">
              <a:latin typeface="Montserrat" pitchFamily="2" charset="77"/>
            </a:endParaRPr>
          </a:p>
        </p:txBody>
      </p:sp>
      <p:pic>
        <p:nvPicPr>
          <p:cNvPr id="9" name="Google Shape;131;p19" descr="Logotipo&#10;&#10;Descripción generada automáticamente con confianza media">
            <a:extLst>
              <a:ext uri="{FF2B5EF4-FFF2-40B4-BE49-F238E27FC236}">
                <a16:creationId xmlns:a16="http://schemas.microsoft.com/office/drawing/2014/main" id="{BA7B6BBC-7A61-6B47-82D7-C0C65942D75B}"/>
              </a:ext>
            </a:extLst>
          </p:cNvPr>
          <p:cNvPicPr preferRelativeResize="0"/>
          <p:nvPr/>
        </p:nvPicPr>
        <p:blipFill rotWithShape="1">
          <a:blip r:embed="rId9">
            <a:alphaModFix/>
          </a:blip>
          <a:srcRect/>
          <a:stretch/>
        </p:blipFill>
        <p:spPr>
          <a:xfrm>
            <a:off x="7615850" y="343950"/>
            <a:ext cx="2669857" cy="633600"/>
          </a:xfrm>
          <a:prstGeom prst="rect">
            <a:avLst/>
          </a:prstGeom>
          <a:noFill/>
          <a:ln>
            <a:noFill/>
          </a:ln>
        </p:spPr>
      </p:pic>
      <p:pic>
        <p:nvPicPr>
          <p:cNvPr id="10" name="Google Shape;132;p19">
            <a:extLst>
              <a:ext uri="{FF2B5EF4-FFF2-40B4-BE49-F238E27FC236}">
                <a16:creationId xmlns:a16="http://schemas.microsoft.com/office/drawing/2014/main" id="{DCDEE437-3F10-F043-B483-E7BB0120CF6A}"/>
              </a:ext>
            </a:extLst>
          </p:cNvPr>
          <p:cNvPicPr preferRelativeResize="0"/>
          <p:nvPr/>
        </p:nvPicPr>
        <p:blipFill>
          <a:blip r:embed="rId10">
            <a:alphaModFix/>
          </a:blip>
          <a:stretch>
            <a:fillRect/>
          </a:stretch>
        </p:blipFill>
        <p:spPr>
          <a:xfrm>
            <a:off x="10490333" y="267750"/>
            <a:ext cx="1349292" cy="633600"/>
          </a:xfrm>
          <a:prstGeom prst="rect">
            <a:avLst/>
          </a:prstGeom>
          <a:noFill/>
          <a:ln>
            <a:noFill/>
          </a:ln>
        </p:spPr>
      </p:pic>
      <p:pic>
        <p:nvPicPr>
          <p:cNvPr id="12" name="Imagen 11">
            <a:extLst>
              <a:ext uri="{FF2B5EF4-FFF2-40B4-BE49-F238E27FC236}">
                <a16:creationId xmlns:a16="http://schemas.microsoft.com/office/drawing/2014/main" id="{DD2D24DC-C484-424C-8123-EE36B02BB2C2}"/>
              </a:ext>
            </a:extLst>
          </p:cNvPr>
          <p:cNvPicPr>
            <a:picLocks noChangeAspect="1"/>
          </p:cNvPicPr>
          <p:nvPr/>
        </p:nvPicPr>
        <p:blipFill>
          <a:blip r:embed="rId11"/>
          <a:stretch>
            <a:fillRect/>
          </a:stretch>
        </p:blipFill>
        <p:spPr>
          <a:xfrm>
            <a:off x="451062" y="417820"/>
            <a:ext cx="1840808" cy="333460"/>
          </a:xfrm>
          <a:prstGeom prst="rect">
            <a:avLst/>
          </a:prstGeom>
        </p:spPr>
      </p:pic>
    </p:spTree>
    <p:extLst>
      <p:ext uri="{BB962C8B-B14F-4D97-AF65-F5344CB8AC3E}">
        <p14:creationId xmlns:p14="http://schemas.microsoft.com/office/powerpoint/2010/main" val="3398251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13" name="Rectángulo 12">
            <a:extLst>
              <a:ext uri="{FF2B5EF4-FFF2-40B4-BE49-F238E27FC236}">
                <a16:creationId xmlns:a16="http://schemas.microsoft.com/office/drawing/2014/main" id="{9150B7E5-FE37-43B8-980E-D1BE4614C35A}"/>
              </a:ext>
            </a:extLst>
          </p:cNvPr>
          <p:cNvSpPr/>
          <p:nvPr/>
        </p:nvSpPr>
        <p:spPr>
          <a:xfrm>
            <a:off x="767047" y="2209351"/>
            <a:ext cx="4083249" cy="861774"/>
          </a:xfrm>
          <a:prstGeom prst="rect">
            <a:avLst/>
          </a:prstGeom>
        </p:spPr>
        <p:txBody>
          <a:bodyPr wrap="square">
            <a:spAutoFit/>
          </a:bodyPr>
          <a:lstStyle/>
          <a:p>
            <a:r>
              <a:rPr lang="es-ES" sz="1800" b="1" dirty="0">
                <a:solidFill>
                  <a:srgbClr val="7A2682"/>
                </a:solidFill>
                <a:latin typeface="Montserrat-SemiBold"/>
                <a:ea typeface="Montserrat-SemiBold"/>
                <a:cs typeface="Montserrat-SemiBold"/>
              </a:rPr>
              <a:t>Pregunta 2 (a):</a:t>
            </a:r>
            <a:endParaRPr lang="es-MX" sz="1800" dirty="0">
              <a:solidFill>
                <a:srgbClr val="7A2682"/>
              </a:solidFill>
              <a:latin typeface="Montserrat" panose="00000500000000000000" pitchFamily="2" charset="0"/>
            </a:endParaRPr>
          </a:p>
          <a:p>
            <a:r>
              <a:rPr lang="es-MX" sz="1600" dirty="0">
                <a:solidFill>
                  <a:schemeClr val="tx1"/>
                </a:solidFill>
                <a:latin typeface="Montserrat" panose="00000500000000000000" pitchFamily="2" charset="0"/>
              </a:rPr>
              <a:t>La definición de bienes y mercancías, ¿incluye la basura no peligrosa?</a:t>
            </a:r>
          </a:p>
        </p:txBody>
      </p:sp>
      <p:sp>
        <p:nvSpPr>
          <p:cNvPr id="14" name="Rectángulo: esquinas redondeadas 13">
            <a:extLst>
              <a:ext uri="{FF2B5EF4-FFF2-40B4-BE49-F238E27FC236}">
                <a16:creationId xmlns:a16="http://schemas.microsoft.com/office/drawing/2014/main" id="{73E6698F-564B-4B4B-A391-A33E37D3C168}"/>
              </a:ext>
            </a:extLst>
          </p:cNvPr>
          <p:cNvSpPr/>
          <p:nvPr/>
        </p:nvSpPr>
        <p:spPr>
          <a:xfrm>
            <a:off x="1420056" y="3503627"/>
            <a:ext cx="2439365" cy="1596591"/>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s-MX" sz="3200" b="1" dirty="0">
                <a:solidFill>
                  <a:sysClr val="windowText" lastClr="000000"/>
                </a:solidFill>
                <a:latin typeface="Montserrat" panose="00000500000000000000" pitchFamily="2" charset="0"/>
              </a:rPr>
              <a:t>NO</a:t>
            </a:r>
          </a:p>
        </p:txBody>
      </p:sp>
      <p:pic>
        <p:nvPicPr>
          <p:cNvPr id="9218" name="Picture 2" descr="Vector de imágenes prediseñadas de dibujos animados de camión de basura de  cubo de basura descarga de Dustman - FriendlyStock">
            <a:extLst>
              <a:ext uri="{FF2B5EF4-FFF2-40B4-BE49-F238E27FC236}">
                <a16:creationId xmlns:a16="http://schemas.microsoft.com/office/drawing/2014/main" id="{869FCEDF-4619-4CE6-A2AA-A09E72822C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26"/>
          <a:stretch/>
        </p:blipFill>
        <p:spPr bwMode="auto">
          <a:xfrm>
            <a:off x="6744909" y="3170583"/>
            <a:ext cx="3692794" cy="2229788"/>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2DFA8A6B-C50C-473B-95E1-E6D1C843E315}"/>
              </a:ext>
            </a:extLst>
          </p:cNvPr>
          <p:cNvSpPr txBox="1"/>
          <p:nvPr/>
        </p:nvSpPr>
        <p:spPr>
          <a:xfrm>
            <a:off x="5469425" y="5324171"/>
            <a:ext cx="6243763" cy="908197"/>
          </a:xfrm>
          <a:prstGeom prst="rect">
            <a:avLst/>
          </a:prstGeom>
          <a:noFill/>
        </p:spPr>
        <p:txBody>
          <a:bodyPr wrap="square" rtlCol="0">
            <a:spAutoFit/>
          </a:bodyPr>
          <a:lstStyle/>
          <a:p>
            <a:pPr algn="just">
              <a:lnSpc>
                <a:spcPct val="113000"/>
              </a:lnSpc>
            </a:pPr>
            <a:r>
              <a:rPr lang="es-MX" sz="1600" dirty="0">
                <a:latin typeface="Montserrat" panose="00000500000000000000" pitchFamily="2" charset="0"/>
              </a:rPr>
              <a:t>El </a:t>
            </a:r>
            <a:r>
              <a:rPr lang="es-MX" sz="1600" b="1" dirty="0">
                <a:solidFill>
                  <a:schemeClr val="tx1"/>
                </a:solidFill>
                <a:latin typeface="Montserrat" panose="00000500000000000000" pitchFamily="2" charset="0"/>
              </a:rPr>
              <a:t>chofer</a:t>
            </a:r>
            <a:r>
              <a:rPr lang="es-MX" sz="1600" dirty="0">
                <a:latin typeface="Montserrat" panose="00000500000000000000" pitchFamily="2" charset="0"/>
              </a:rPr>
              <a:t> del servicio de recolección (concesionado), durante el traslado de los residuos no tendría la obligación de contar con CFDI (tipo Ingreso/Traslado).</a:t>
            </a:r>
          </a:p>
        </p:txBody>
      </p:sp>
      <p:sp>
        <p:nvSpPr>
          <p:cNvPr id="7" name="Rectángulo: esquinas redondeadas 6">
            <a:extLst>
              <a:ext uri="{FF2B5EF4-FFF2-40B4-BE49-F238E27FC236}">
                <a16:creationId xmlns:a16="http://schemas.microsoft.com/office/drawing/2014/main" id="{67535A5A-3078-42C9-8697-A2330BE69132}"/>
              </a:ext>
            </a:extLst>
          </p:cNvPr>
          <p:cNvSpPr/>
          <p:nvPr/>
        </p:nvSpPr>
        <p:spPr>
          <a:xfrm>
            <a:off x="6096000" y="1494661"/>
            <a:ext cx="4779993" cy="1198257"/>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s-MX" sz="2000" b="1" dirty="0">
                <a:solidFill>
                  <a:sysClr val="windowText" lastClr="000000"/>
                </a:solidFill>
                <a:latin typeface="Montserrat" panose="00000500000000000000" pitchFamily="2" charset="0"/>
              </a:rPr>
              <a:t>Servicio concesionado de recolección de residuos</a:t>
            </a:r>
          </a:p>
        </p:txBody>
      </p:sp>
      <p:pic>
        <p:nvPicPr>
          <p:cNvPr id="9" name="Google Shape;131;p19" descr="Logotipo&#10;&#10;Descripción generada automáticamente con confianza media">
            <a:extLst>
              <a:ext uri="{FF2B5EF4-FFF2-40B4-BE49-F238E27FC236}">
                <a16:creationId xmlns:a16="http://schemas.microsoft.com/office/drawing/2014/main" id="{969851FF-1EC4-9140-8567-B5724BBC3E7D}"/>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11" name="Google Shape;132;p19">
            <a:extLst>
              <a:ext uri="{FF2B5EF4-FFF2-40B4-BE49-F238E27FC236}">
                <a16:creationId xmlns:a16="http://schemas.microsoft.com/office/drawing/2014/main" id="{F43B1753-3402-434C-8101-94DC7C41A4AE}"/>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12" name="Imagen 11">
            <a:extLst>
              <a:ext uri="{FF2B5EF4-FFF2-40B4-BE49-F238E27FC236}">
                <a16:creationId xmlns:a16="http://schemas.microsoft.com/office/drawing/2014/main" id="{1C324591-7F5F-8B42-832F-06417F3861F5}"/>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844390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12" name="CuadroTexto 11">
            <a:extLst>
              <a:ext uri="{FF2B5EF4-FFF2-40B4-BE49-F238E27FC236}">
                <a16:creationId xmlns:a16="http://schemas.microsoft.com/office/drawing/2014/main" id="{25D765B0-7F97-439E-86C8-1AC1616F3FB0}"/>
              </a:ext>
            </a:extLst>
          </p:cNvPr>
          <p:cNvSpPr txBox="1"/>
          <p:nvPr/>
        </p:nvSpPr>
        <p:spPr>
          <a:xfrm>
            <a:off x="4482847" y="1806983"/>
            <a:ext cx="5531051" cy="2055884"/>
          </a:xfrm>
          <a:prstGeom prst="rect">
            <a:avLst/>
          </a:prstGeom>
          <a:noFill/>
        </p:spPr>
        <p:txBody>
          <a:bodyPr wrap="square" rtlCol="0">
            <a:spAutoFit/>
          </a:bodyPr>
          <a:lstStyle/>
          <a:p>
            <a:pPr algn="just">
              <a:lnSpc>
                <a:spcPct val="113000"/>
              </a:lnSpc>
            </a:pPr>
            <a:r>
              <a:rPr lang="es-MX" sz="1800" b="1" dirty="0">
                <a:solidFill>
                  <a:srgbClr val="7A2682"/>
                </a:solidFill>
                <a:latin typeface="Montserrat" panose="00000500000000000000" pitchFamily="2" charset="0"/>
              </a:rPr>
              <a:t>Art. 115, </a:t>
            </a:r>
            <a:r>
              <a:rPr lang="es-MX" sz="1800" b="1" dirty="0" err="1">
                <a:solidFill>
                  <a:srgbClr val="7A2682"/>
                </a:solidFill>
                <a:latin typeface="Montserrat" panose="00000500000000000000" pitchFamily="2" charset="0"/>
              </a:rPr>
              <a:t>fracc.</a:t>
            </a:r>
            <a:r>
              <a:rPr lang="es-MX" sz="1800" b="1" dirty="0">
                <a:solidFill>
                  <a:srgbClr val="7A2682"/>
                </a:solidFill>
                <a:latin typeface="Montserrat" panose="00000500000000000000" pitchFamily="2" charset="0"/>
              </a:rPr>
              <a:t> III, inciso c). CPEUM</a:t>
            </a:r>
          </a:p>
          <a:p>
            <a:pPr algn="just">
              <a:lnSpc>
                <a:spcPct val="113000"/>
              </a:lnSpc>
            </a:pPr>
            <a:r>
              <a:rPr lang="es-MX" sz="1600" dirty="0">
                <a:latin typeface="Montserrat" panose="00000500000000000000" pitchFamily="2" charset="0"/>
              </a:rPr>
              <a:t>…</a:t>
            </a:r>
          </a:p>
          <a:p>
            <a:pPr algn="just">
              <a:lnSpc>
                <a:spcPct val="113000"/>
              </a:lnSpc>
            </a:pPr>
            <a:r>
              <a:rPr lang="es-MX" sz="1600" b="1" dirty="0">
                <a:latin typeface="Montserrat" panose="00000500000000000000" pitchFamily="2" charset="0"/>
              </a:rPr>
              <a:t>III.</a:t>
            </a:r>
            <a:r>
              <a:rPr lang="es-MX" sz="1600" dirty="0">
                <a:latin typeface="Montserrat" panose="00000500000000000000" pitchFamily="2" charset="0"/>
              </a:rPr>
              <a:t> Los Municipios tendrán a su cargo las funciones y servicios públicos siguientes:</a:t>
            </a:r>
          </a:p>
          <a:p>
            <a:pPr algn="just">
              <a:lnSpc>
                <a:spcPct val="113000"/>
              </a:lnSpc>
            </a:pPr>
            <a:r>
              <a:rPr lang="es-MX" sz="1600" dirty="0">
                <a:latin typeface="Montserrat" panose="00000500000000000000" pitchFamily="2" charset="0"/>
              </a:rPr>
              <a:t>…</a:t>
            </a:r>
          </a:p>
          <a:p>
            <a:pPr algn="just">
              <a:lnSpc>
                <a:spcPct val="113000"/>
              </a:lnSpc>
            </a:pPr>
            <a:r>
              <a:rPr lang="es-MX" sz="1600" b="1" dirty="0">
                <a:latin typeface="Montserrat" panose="00000500000000000000" pitchFamily="2" charset="0"/>
              </a:rPr>
              <a:t>c)</a:t>
            </a:r>
            <a:r>
              <a:rPr lang="es-MX" sz="1600" dirty="0">
                <a:latin typeface="Montserrat" panose="00000500000000000000" pitchFamily="2" charset="0"/>
              </a:rPr>
              <a:t> Limpia, </a:t>
            </a:r>
            <a:r>
              <a:rPr lang="es-MX" sz="1600" b="1" dirty="0">
                <a:latin typeface="Montserrat" panose="00000500000000000000" pitchFamily="2" charset="0"/>
              </a:rPr>
              <a:t>recolección</a:t>
            </a:r>
            <a:r>
              <a:rPr lang="es-MX" sz="1600" dirty="0">
                <a:latin typeface="Montserrat" panose="00000500000000000000" pitchFamily="2" charset="0"/>
              </a:rPr>
              <a:t>, </a:t>
            </a:r>
            <a:r>
              <a:rPr lang="es-MX" sz="1600" b="1" dirty="0">
                <a:latin typeface="Montserrat" panose="00000500000000000000" pitchFamily="2" charset="0"/>
              </a:rPr>
              <a:t>traslado</a:t>
            </a:r>
            <a:r>
              <a:rPr lang="es-MX" sz="1600" dirty="0">
                <a:latin typeface="Montserrat" panose="00000500000000000000" pitchFamily="2" charset="0"/>
              </a:rPr>
              <a:t>, tratamiento y disposición final de </a:t>
            </a:r>
            <a:r>
              <a:rPr lang="es-MX" sz="1600" b="1" dirty="0">
                <a:latin typeface="Montserrat" panose="00000500000000000000" pitchFamily="2" charset="0"/>
              </a:rPr>
              <a:t>residuos</a:t>
            </a:r>
            <a:r>
              <a:rPr lang="es-MX" sz="1600" dirty="0">
                <a:latin typeface="Montserrat" panose="00000500000000000000" pitchFamily="2" charset="0"/>
              </a:rPr>
              <a:t>.</a:t>
            </a:r>
          </a:p>
        </p:txBody>
      </p:sp>
      <p:sp>
        <p:nvSpPr>
          <p:cNvPr id="6" name="CuadroTexto 5">
            <a:extLst>
              <a:ext uri="{FF2B5EF4-FFF2-40B4-BE49-F238E27FC236}">
                <a16:creationId xmlns:a16="http://schemas.microsoft.com/office/drawing/2014/main" id="{2256F891-28BC-4DCE-87D2-47ED69D5CA4C}"/>
              </a:ext>
            </a:extLst>
          </p:cNvPr>
          <p:cNvSpPr txBox="1"/>
          <p:nvPr/>
        </p:nvSpPr>
        <p:spPr>
          <a:xfrm>
            <a:off x="4427189" y="4089137"/>
            <a:ext cx="7030359" cy="1812484"/>
          </a:xfrm>
          <a:prstGeom prst="rect">
            <a:avLst/>
          </a:prstGeom>
          <a:noFill/>
        </p:spPr>
        <p:txBody>
          <a:bodyPr wrap="square" rtlCol="0">
            <a:spAutoFit/>
          </a:bodyPr>
          <a:lstStyle/>
          <a:p>
            <a:pPr algn="just">
              <a:lnSpc>
                <a:spcPct val="113000"/>
              </a:lnSpc>
            </a:pPr>
            <a:r>
              <a:rPr lang="es-MX" sz="1800" b="1" dirty="0">
                <a:solidFill>
                  <a:srgbClr val="7A2682"/>
                </a:solidFill>
                <a:latin typeface="Montserrat" panose="00000500000000000000" pitchFamily="2" charset="0"/>
              </a:rPr>
              <a:t>Art. 30, primer párr. Reglamento de Aseo Público para el Municipio de SLP</a:t>
            </a:r>
          </a:p>
          <a:p>
            <a:pPr algn="just">
              <a:lnSpc>
                <a:spcPct val="113000"/>
              </a:lnSpc>
            </a:pPr>
            <a:r>
              <a:rPr lang="es-MX" sz="1600" b="1" dirty="0">
                <a:latin typeface="Montserrat" panose="00000500000000000000" pitchFamily="2" charset="0"/>
              </a:rPr>
              <a:t>Son propiedad del municipio los Residuos Sólidos Urbanos recolectados </a:t>
            </a:r>
            <a:r>
              <a:rPr lang="es-MX" sz="1600" dirty="0">
                <a:latin typeface="Montserrat" panose="00000500000000000000" pitchFamily="2" charset="0"/>
              </a:rPr>
              <a:t>por el personal de limpia adscrito a la Dirección y por los particulares contratados. El Municipio podrá aprovecharlos comercial o industrialmente, en forma directa o indirecta.</a:t>
            </a:r>
          </a:p>
        </p:txBody>
      </p:sp>
      <p:pic>
        <p:nvPicPr>
          <p:cNvPr id="1026" name="Picture 2" descr="Proceso para el restablecimiento de un servicio público">
            <a:extLst>
              <a:ext uri="{FF2B5EF4-FFF2-40B4-BE49-F238E27FC236}">
                <a16:creationId xmlns:a16="http://schemas.microsoft.com/office/drawing/2014/main" id="{FCFCBD7B-809B-4B7D-8F31-F23BD3504C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10" t="44872"/>
          <a:stretch/>
        </p:blipFill>
        <p:spPr bwMode="auto">
          <a:xfrm>
            <a:off x="1163257" y="2526339"/>
            <a:ext cx="2257225" cy="22227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Google Shape;131;p19" descr="Logotipo&#10;&#10;Descripción generada automáticamente con confianza media">
            <a:extLst>
              <a:ext uri="{FF2B5EF4-FFF2-40B4-BE49-F238E27FC236}">
                <a16:creationId xmlns:a16="http://schemas.microsoft.com/office/drawing/2014/main" id="{23EAEBB1-6669-9045-A93A-12F69129EEC3}"/>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8" name="Google Shape;132;p19">
            <a:extLst>
              <a:ext uri="{FF2B5EF4-FFF2-40B4-BE49-F238E27FC236}">
                <a16:creationId xmlns:a16="http://schemas.microsoft.com/office/drawing/2014/main" id="{C2E06803-758C-C842-A061-562048567207}"/>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9" name="Imagen 8">
            <a:extLst>
              <a:ext uri="{FF2B5EF4-FFF2-40B4-BE49-F238E27FC236}">
                <a16:creationId xmlns:a16="http://schemas.microsoft.com/office/drawing/2014/main" id="{62A85B1E-8E00-1B4A-AFCF-187E053FFD20}"/>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1283611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4" name="CuadroTexto 3">
            <a:extLst>
              <a:ext uri="{FF2B5EF4-FFF2-40B4-BE49-F238E27FC236}">
                <a16:creationId xmlns:a16="http://schemas.microsoft.com/office/drawing/2014/main" id="{BF8D7397-C39E-4581-AF3D-10190A14B6C3}"/>
              </a:ext>
            </a:extLst>
          </p:cNvPr>
          <p:cNvSpPr txBox="1"/>
          <p:nvPr/>
        </p:nvSpPr>
        <p:spPr>
          <a:xfrm>
            <a:off x="813546" y="1899416"/>
            <a:ext cx="10564907" cy="4278094"/>
          </a:xfrm>
          <a:prstGeom prst="rect">
            <a:avLst/>
          </a:prstGeom>
          <a:noFill/>
        </p:spPr>
        <p:txBody>
          <a:bodyPr wrap="square" rtlCol="0">
            <a:spAutoFit/>
          </a:bodyPr>
          <a:lstStyle/>
          <a:p>
            <a:pPr algn="just"/>
            <a:r>
              <a:rPr lang="es-MX" sz="1800" b="1" dirty="0">
                <a:solidFill>
                  <a:srgbClr val="7A2682"/>
                </a:solidFill>
                <a:latin typeface="Montserrat" panose="00000500000000000000" pitchFamily="2" charset="0"/>
              </a:rPr>
              <a:t>¿Quiénes intervienen en el ciclo de transporte o traslado de bienes y mercancías?</a:t>
            </a:r>
          </a:p>
          <a:p>
            <a:pPr algn="just"/>
            <a:endParaRPr lang="es-MX" sz="1600" dirty="0">
              <a:latin typeface="Montserrat" panose="00000500000000000000" pitchFamily="2" charset="0"/>
            </a:endParaRPr>
          </a:p>
          <a:p>
            <a:pPr marL="285750" indent="-285750" algn="just">
              <a:buFont typeface="Arial" panose="020B0604020202020204" pitchFamily="34" charset="0"/>
              <a:buChar char="•"/>
            </a:pPr>
            <a:r>
              <a:rPr lang="es-MX" sz="1600" b="1" dirty="0">
                <a:solidFill>
                  <a:srgbClr val="949300"/>
                </a:solidFill>
                <a:latin typeface="Montserrat" panose="00000500000000000000" pitchFamily="2" charset="0"/>
              </a:rPr>
              <a:t>Personas físicas o morales que prestan el servicio de traslado de bienes o mercancías</a:t>
            </a:r>
            <a:r>
              <a:rPr lang="es-MX" sz="1600" dirty="0">
                <a:latin typeface="Montserrat" panose="00000500000000000000" pitchFamily="2" charset="0"/>
              </a:rPr>
              <a:t>, quienes deberán emitir a sus clientes un CFDI de tipo Ingreso con complemento Carta Porte con el que se ampara el cobro por el servicio que se está contratando y el traslado de la mercancía.</a:t>
            </a:r>
          </a:p>
          <a:p>
            <a:pPr marL="285750" indent="-285750" algn="just">
              <a:buFont typeface="Arial" panose="020B0604020202020204" pitchFamily="34" charset="0"/>
              <a:buChar char="•"/>
            </a:pPr>
            <a:endParaRPr lang="es-MX" sz="1600" dirty="0">
              <a:latin typeface="Montserrat" panose="00000500000000000000" pitchFamily="2" charset="0"/>
            </a:endParaRPr>
          </a:p>
          <a:p>
            <a:pPr marL="285750" indent="-285750" algn="just">
              <a:buFont typeface="Arial" panose="020B0604020202020204" pitchFamily="34" charset="0"/>
              <a:buChar char="•"/>
            </a:pPr>
            <a:r>
              <a:rPr lang="es-MX" sz="1600" b="1" dirty="0">
                <a:solidFill>
                  <a:srgbClr val="949300"/>
                </a:solidFill>
                <a:latin typeface="Montserrat" panose="00000500000000000000" pitchFamily="2" charset="0"/>
              </a:rPr>
              <a:t>Propietarios que trasladan sus bienes o mercancías con sus propios medios </a:t>
            </a:r>
            <a:r>
              <a:rPr lang="es-MX" sz="1600" dirty="0">
                <a:latin typeface="Montserrat" panose="00000500000000000000" pitchFamily="2" charset="0"/>
              </a:rPr>
              <a:t>de un lugar a otro, quienes deberán emitir CFDI de tipo Traslado con el complemento Carta Porte con el cual se ampara el traslado por territorio nacional.</a:t>
            </a:r>
          </a:p>
          <a:p>
            <a:pPr marL="285750" indent="-285750" algn="just">
              <a:buFont typeface="Arial" panose="020B0604020202020204" pitchFamily="34" charset="0"/>
              <a:buChar char="•"/>
            </a:pPr>
            <a:endParaRPr lang="es-MX" sz="1600" dirty="0">
              <a:latin typeface="Montserrat" panose="00000500000000000000" pitchFamily="2" charset="0"/>
            </a:endParaRPr>
          </a:p>
          <a:p>
            <a:pPr marL="285750" indent="-285750" algn="just">
              <a:buFont typeface="Arial" panose="020B0604020202020204" pitchFamily="34" charset="0"/>
              <a:buChar char="•"/>
            </a:pPr>
            <a:r>
              <a:rPr lang="es-MX" sz="1600" b="1" dirty="0">
                <a:solidFill>
                  <a:srgbClr val="949300"/>
                </a:solidFill>
                <a:latin typeface="Montserrat" panose="00000500000000000000" pitchFamily="2" charset="0"/>
              </a:rPr>
              <a:t>Intermediarios o agentes de transporte</a:t>
            </a:r>
            <a:r>
              <a:rPr lang="es-MX" sz="1600" dirty="0">
                <a:solidFill>
                  <a:srgbClr val="949300"/>
                </a:solidFill>
                <a:latin typeface="Montserrat" panose="00000500000000000000" pitchFamily="2" charset="0"/>
              </a:rPr>
              <a:t> </a:t>
            </a:r>
            <a:r>
              <a:rPr lang="es-MX" sz="1600" b="1" dirty="0">
                <a:solidFill>
                  <a:srgbClr val="949300"/>
                </a:solidFill>
                <a:latin typeface="Montserrat" panose="00000500000000000000" pitchFamily="2" charset="0"/>
              </a:rPr>
              <a:t>que presten el servicio de logística </a:t>
            </a:r>
            <a:r>
              <a:rPr lang="es-MX" sz="1600" dirty="0">
                <a:latin typeface="Montserrat" panose="00000500000000000000" pitchFamily="2" charset="0"/>
              </a:rPr>
              <a:t>para el traslado de los bienes o mercancías, o que tengan mandato para actuar por cuenta del cliente, quienes deberán expedir un CFDI de tipo Traslado al que incorporen el complemento Carta Porte. </a:t>
            </a:r>
          </a:p>
          <a:p>
            <a:pPr marL="285750" indent="-285750" algn="just">
              <a:buFont typeface="Arial" panose="020B0604020202020204" pitchFamily="34" charset="0"/>
              <a:buChar char="•"/>
            </a:pPr>
            <a:endParaRPr lang="es-MX" sz="1600" dirty="0">
              <a:latin typeface="Montserrat" panose="00000500000000000000" pitchFamily="2" charset="0"/>
            </a:endParaRPr>
          </a:p>
          <a:p>
            <a:pPr marL="285750" indent="-285750" algn="just">
              <a:buFont typeface="Arial" panose="020B0604020202020204" pitchFamily="34" charset="0"/>
              <a:buChar char="•"/>
            </a:pPr>
            <a:r>
              <a:rPr lang="es-MX" sz="1600" b="1" dirty="0">
                <a:solidFill>
                  <a:srgbClr val="949300"/>
                </a:solidFill>
                <a:latin typeface="Montserrat" panose="00000500000000000000" pitchFamily="2" charset="0"/>
              </a:rPr>
              <a:t>El transportista</a:t>
            </a:r>
            <a:r>
              <a:rPr lang="es-MX" sz="1600" dirty="0">
                <a:latin typeface="Montserrat" panose="00000500000000000000" pitchFamily="2" charset="0"/>
              </a:rPr>
              <a:t>, quien podrá acreditar con el CFDI y su complemento Carta Porte, la legal estancia y/o tenencia de los bienes y mercancías durante su traslado en territorio nacional.</a:t>
            </a:r>
          </a:p>
          <a:p>
            <a:pPr algn="just"/>
            <a:endParaRPr lang="es-MX" dirty="0">
              <a:latin typeface="Montserrat" panose="00000500000000000000" pitchFamily="2" charset="0"/>
            </a:endParaRPr>
          </a:p>
        </p:txBody>
      </p:sp>
      <p:pic>
        <p:nvPicPr>
          <p:cNvPr id="6" name="Google Shape;131;p19" descr="Logotipo&#10;&#10;Descripción generada automáticamente con confianza media">
            <a:extLst>
              <a:ext uri="{FF2B5EF4-FFF2-40B4-BE49-F238E27FC236}">
                <a16:creationId xmlns:a16="http://schemas.microsoft.com/office/drawing/2014/main" id="{DC395413-DD81-9443-BDCE-01A1375827D4}"/>
              </a:ext>
            </a:extLst>
          </p:cNvPr>
          <p:cNvPicPr preferRelativeResize="0"/>
          <p:nvPr/>
        </p:nvPicPr>
        <p:blipFill rotWithShape="1">
          <a:blip r:embed="rId3">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68BAB948-64D1-9E49-965C-C2AE3ED26EFA}"/>
              </a:ext>
            </a:extLst>
          </p:cNvPr>
          <p:cNvPicPr preferRelativeResize="0"/>
          <p:nvPr/>
        </p:nvPicPr>
        <p:blipFill>
          <a:blip r:embed="rId4">
            <a:alphaModFix/>
          </a:blip>
          <a:stretch>
            <a:fillRect/>
          </a:stretch>
        </p:blipFill>
        <p:spPr>
          <a:xfrm>
            <a:off x="10490333" y="267750"/>
            <a:ext cx="1349292" cy="633600"/>
          </a:xfrm>
          <a:prstGeom prst="rect">
            <a:avLst/>
          </a:prstGeom>
          <a:noFill/>
          <a:ln>
            <a:noFill/>
          </a:ln>
        </p:spPr>
      </p:pic>
      <p:pic>
        <p:nvPicPr>
          <p:cNvPr id="9" name="Imagen 8">
            <a:extLst>
              <a:ext uri="{FF2B5EF4-FFF2-40B4-BE49-F238E27FC236}">
                <a16:creationId xmlns:a16="http://schemas.microsoft.com/office/drawing/2014/main" id="{A914D981-44DF-B940-A342-7532393D4A35}"/>
              </a:ext>
            </a:extLst>
          </p:cNvPr>
          <p:cNvPicPr>
            <a:picLocks noChangeAspect="1"/>
          </p:cNvPicPr>
          <p:nvPr/>
        </p:nvPicPr>
        <p:blipFill>
          <a:blip r:embed="rId5"/>
          <a:stretch>
            <a:fillRect/>
          </a:stretch>
        </p:blipFill>
        <p:spPr>
          <a:xfrm>
            <a:off x="451062" y="417820"/>
            <a:ext cx="1840808" cy="333460"/>
          </a:xfrm>
          <a:prstGeom prst="rect">
            <a:avLst/>
          </a:prstGeom>
        </p:spPr>
      </p:pic>
    </p:spTree>
    <p:extLst>
      <p:ext uri="{BB962C8B-B14F-4D97-AF65-F5344CB8AC3E}">
        <p14:creationId xmlns:p14="http://schemas.microsoft.com/office/powerpoint/2010/main" val="1738128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7535A5A-3078-42C9-8697-A2330BE69132}"/>
              </a:ext>
            </a:extLst>
          </p:cNvPr>
          <p:cNvSpPr/>
          <p:nvPr/>
        </p:nvSpPr>
        <p:spPr>
          <a:xfrm>
            <a:off x="5689604" y="1366879"/>
            <a:ext cx="5735349" cy="1596591"/>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s-MX" sz="1800" dirty="0">
                <a:solidFill>
                  <a:sysClr val="windowText" lastClr="000000"/>
                </a:solidFill>
                <a:latin typeface="Montserrat" panose="00000500000000000000" pitchFamily="2" charset="0"/>
              </a:rPr>
              <a:t>Adquisición de </a:t>
            </a:r>
            <a:r>
              <a:rPr lang="es-MX" sz="1800" b="1" dirty="0">
                <a:solidFill>
                  <a:sysClr val="windowText" lastClr="000000"/>
                </a:solidFill>
                <a:latin typeface="Montserrat" panose="00000500000000000000" pitchFamily="2" charset="0"/>
              </a:rPr>
              <a:t>desperdicios</a:t>
            </a:r>
            <a:r>
              <a:rPr lang="es-MX" sz="1800" dirty="0">
                <a:solidFill>
                  <a:sysClr val="windowText" lastClr="000000"/>
                </a:solidFill>
                <a:latin typeface="Montserrat" panose="00000500000000000000" pitchFamily="2" charset="0"/>
              </a:rPr>
              <a:t> y </a:t>
            </a:r>
            <a:r>
              <a:rPr lang="es-MX" sz="1800" b="1" dirty="0">
                <a:solidFill>
                  <a:sysClr val="windowText" lastClr="000000"/>
                </a:solidFill>
                <a:latin typeface="Montserrat" panose="00000500000000000000" pitchFamily="2" charset="0"/>
              </a:rPr>
              <a:t>materiales</a:t>
            </a:r>
            <a:r>
              <a:rPr lang="es-MX" sz="1800" dirty="0">
                <a:solidFill>
                  <a:sysClr val="windowText" lastClr="000000"/>
                </a:solidFill>
                <a:latin typeface="Montserrat" panose="00000500000000000000" pitchFamily="2" charset="0"/>
              </a:rPr>
              <a:t> destinados a la industria del </a:t>
            </a:r>
            <a:r>
              <a:rPr lang="es-MX" sz="1800" b="1" dirty="0">
                <a:solidFill>
                  <a:sysClr val="windowText" lastClr="000000"/>
                </a:solidFill>
                <a:latin typeface="Montserrat" panose="00000500000000000000" pitchFamily="2" charset="0"/>
              </a:rPr>
              <a:t>reciclaje</a:t>
            </a:r>
          </a:p>
        </p:txBody>
      </p:sp>
      <p:pic>
        <p:nvPicPr>
          <p:cNvPr id="8" name="Imagen 7">
            <a:extLst>
              <a:ext uri="{FF2B5EF4-FFF2-40B4-BE49-F238E27FC236}">
                <a16:creationId xmlns:a16="http://schemas.microsoft.com/office/drawing/2014/main" id="{ACC7031F-4C8A-48C7-A0FB-9FDABA7F5C7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40678" y="3262051"/>
            <a:ext cx="4490239" cy="1945769"/>
          </a:xfrm>
          <a:prstGeom prst="rect">
            <a:avLst/>
          </a:prstGeom>
        </p:spPr>
      </p:pic>
      <p:pic>
        <p:nvPicPr>
          <p:cNvPr id="11" name="Google Shape;131;p19" descr="Logotipo&#10;&#10;Descripción generada automáticamente con confianza media">
            <a:extLst>
              <a:ext uri="{FF2B5EF4-FFF2-40B4-BE49-F238E27FC236}">
                <a16:creationId xmlns:a16="http://schemas.microsoft.com/office/drawing/2014/main" id="{7FD70283-540F-8843-A540-DF23CEDB93B2}"/>
              </a:ext>
            </a:extLst>
          </p:cNvPr>
          <p:cNvPicPr preferRelativeResize="0"/>
          <p:nvPr/>
        </p:nvPicPr>
        <p:blipFill rotWithShape="1">
          <a:blip r:embed="rId5">
            <a:alphaModFix/>
          </a:blip>
          <a:srcRect/>
          <a:stretch/>
        </p:blipFill>
        <p:spPr>
          <a:xfrm>
            <a:off x="7615850" y="343950"/>
            <a:ext cx="2669857" cy="633600"/>
          </a:xfrm>
          <a:prstGeom prst="rect">
            <a:avLst/>
          </a:prstGeom>
          <a:noFill/>
          <a:ln>
            <a:noFill/>
          </a:ln>
        </p:spPr>
      </p:pic>
      <p:pic>
        <p:nvPicPr>
          <p:cNvPr id="12" name="Google Shape;132;p19">
            <a:extLst>
              <a:ext uri="{FF2B5EF4-FFF2-40B4-BE49-F238E27FC236}">
                <a16:creationId xmlns:a16="http://schemas.microsoft.com/office/drawing/2014/main" id="{51F38C8D-2AE3-B144-8230-348F07843B3B}"/>
              </a:ext>
            </a:extLst>
          </p:cNvPr>
          <p:cNvPicPr preferRelativeResize="0"/>
          <p:nvPr/>
        </p:nvPicPr>
        <p:blipFill>
          <a:blip r:embed="rId6">
            <a:alphaModFix/>
          </a:blip>
          <a:stretch>
            <a:fillRect/>
          </a:stretch>
        </p:blipFill>
        <p:spPr>
          <a:xfrm>
            <a:off x="10490333" y="267750"/>
            <a:ext cx="1349292" cy="633600"/>
          </a:xfrm>
          <a:prstGeom prst="rect">
            <a:avLst/>
          </a:prstGeom>
          <a:noFill/>
          <a:ln>
            <a:noFill/>
          </a:ln>
        </p:spPr>
      </p:pic>
      <p:pic>
        <p:nvPicPr>
          <p:cNvPr id="15" name="Imagen 14">
            <a:extLst>
              <a:ext uri="{FF2B5EF4-FFF2-40B4-BE49-F238E27FC236}">
                <a16:creationId xmlns:a16="http://schemas.microsoft.com/office/drawing/2014/main" id="{B661A355-8FA4-6E45-8523-803CE0E00E7E}"/>
              </a:ext>
            </a:extLst>
          </p:cNvPr>
          <p:cNvPicPr>
            <a:picLocks noChangeAspect="1"/>
          </p:cNvPicPr>
          <p:nvPr/>
        </p:nvPicPr>
        <p:blipFill>
          <a:blip r:embed="rId7"/>
          <a:stretch>
            <a:fillRect/>
          </a:stretch>
        </p:blipFill>
        <p:spPr>
          <a:xfrm>
            <a:off x="451062" y="417820"/>
            <a:ext cx="1840808" cy="333460"/>
          </a:xfrm>
          <a:prstGeom prst="rect">
            <a:avLst/>
          </a:prstGeom>
        </p:spPr>
      </p:pic>
      <p:sp>
        <p:nvSpPr>
          <p:cNvPr id="16" name="Rectángulo 15">
            <a:extLst>
              <a:ext uri="{FF2B5EF4-FFF2-40B4-BE49-F238E27FC236}">
                <a16:creationId xmlns:a16="http://schemas.microsoft.com/office/drawing/2014/main" id="{B5C86868-D200-CE4C-8FB0-2DE168714E7C}"/>
              </a:ext>
            </a:extLst>
          </p:cNvPr>
          <p:cNvSpPr/>
          <p:nvPr/>
        </p:nvSpPr>
        <p:spPr>
          <a:xfrm>
            <a:off x="767047" y="2209351"/>
            <a:ext cx="4083249" cy="892552"/>
          </a:xfrm>
          <a:prstGeom prst="rect">
            <a:avLst/>
          </a:prstGeom>
        </p:spPr>
        <p:txBody>
          <a:bodyPr wrap="square">
            <a:spAutoFit/>
          </a:bodyPr>
          <a:lstStyle/>
          <a:p>
            <a:r>
              <a:rPr lang="es-ES" sz="1800" b="1" dirty="0">
                <a:solidFill>
                  <a:srgbClr val="7A2682"/>
                </a:solidFill>
                <a:latin typeface="Montserrat-SemiBold"/>
                <a:ea typeface="Montserrat-SemiBold"/>
                <a:cs typeface="Montserrat-SemiBold"/>
              </a:rPr>
              <a:t>Pregunta 2 (b):</a:t>
            </a:r>
            <a:endParaRPr lang="es-MX" sz="1800" b="1" dirty="0">
              <a:solidFill>
                <a:srgbClr val="7A2682"/>
              </a:solidFill>
              <a:latin typeface="Montserrat" panose="00000500000000000000" pitchFamily="2" charset="0"/>
            </a:endParaRPr>
          </a:p>
          <a:p>
            <a:r>
              <a:rPr lang="es-MX" sz="1600" dirty="0">
                <a:solidFill>
                  <a:schemeClr val="tx1"/>
                </a:solidFill>
                <a:latin typeface="Montserrat" panose="00000500000000000000" pitchFamily="2" charset="0"/>
              </a:rPr>
              <a:t>La definición de bienes y mercancías, ¿incluye la basura no peligrosa?</a:t>
            </a:r>
          </a:p>
        </p:txBody>
      </p:sp>
      <p:sp>
        <p:nvSpPr>
          <p:cNvPr id="17" name="Rectángulo: esquinas redondeadas 13">
            <a:extLst>
              <a:ext uri="{FF2B5EF4-FFF2-40B4-BE49-F238E27FC236}">
                <a16:creationId xmlns:a16="http://schemas.microsoft.com/office/drawing/2014/main" id="{F838F341-EF4E-9346-A9E5-D6D5B82883D0}"/>
              </a:ext>
            </a:extLst>
          </p:cNvPr>
          <p:cNvSpPr/>
          <p:nvPr/>
        </p:nvSpPr>
        <p:spPr>
          <a:xfrm>
            <a:off x="1420056" y="3503627"/>
            <a:ext cx="2439365" cy="1596591"/>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s-MX" sz="3200" b="1" dirty="0">
                <a:solidFill>
                  <a:sysClr val="windowText" lastClr="000000"/>
                </a:solidFill>
                <a:latin typeface="Montserrat" panose="00000500000000000000" pitchFamily="2" charset="0"/>
              </a:rPr>
              <a:t>SI</a:t>
            </a:r>
          </a:p>
        </p:txBody>
      </p:sp>
      <p:sp>
        <p:nvSpPr>
          <p:cNvPr id="18" name="CuadroTexto 17">
            <a:extLst>
              <a:ext uri="{FF2B5EF4-FFF2-40B4-BE49-F238E27FC236}">
                <a16:creationId xmlns:a16="http://schemas.microsoft.com/office/drawing/2014/main" id="{1E71A291-AE18-7B41-88E8-B4EDE46A3678}"/>
              </a:ext>
            </a:extLst>
          </p:cNvPr>
          <p:cNvSpPr txBox="1"/>
          <p:nvPr/>
        </p:nvSpPr>
        <p:spPr>
          <a:xfrm>
            <a:off x="5469425" y="5324171"/>
            <a:ext cx="6243763" cy="1186350"/>
          </a:xfrm>
          <a:prstGeom prst="rect">
            <a:avLst/>
          </a:prstGeom>
          <a:noFill/>
        </p:spPr>
        <p:txBody>
          <a:bodyPr wrap="square" rtlCol="0">
            <a:spAutoFit/>
          </a:bodyPr>
          <a:lstStyle/>
          <a:p>
            <a:pPr algn="just">
              <a:lnSpc>
                <a:spcPct val="113000"/>
              </a:lnSpc>
            </a:pPr>
            <a:r>
              <a:rPr lang="es-MX" sz="1600" dirty="0">
                <a:latin typeface="Montserrat" panose="00000500000000000000" pitchFamily="2" charset="0"/>
              </a:rPr>
              <a:t>El </a:t>
            </a:r>
            <a:r>
              <a:rPr lang="es-MX" sz="1600" b="1" dirty="0">
                <a:solidFill>
                  <a:schemeClr val="tx1"/>
                </a:solidFill>
                <a:latin typeface="Montserrat" panose="00000500000000000000" pitchFamily="2" charset="0"/>
              </a:rPr>
              <a:t>chofer</a:t>
            </a:r>
            <a:r>
              <a:rPr lang="es-MX" sz="1600" dirty="0">
                <a:solidFill>
                  <a:schemeClr val="tx1"/>
                </a:solidFill>
                <a:latin typeface="Montserrat" panose="00000500000000000000" pitchFamily="2" charset="0"/>
              </a:rPr>
              <a:t> </a:t>
            </a:r>
            <a:r>
              <a:rPr lang="es-MX" sz="1600" dirty="0">
                <a:latin typeface="Montserrat" panose="00000500000000000000" pitchFamily="2" charset="0"/>
              </a:rPr>
              <a:t>tendrá la obligación de contar con CFDI (tipo Ingreso/Traslado, en su caso, con complemento Carta Porte), para acreditar el transporte y legal tenencia de las mercancías.</a:t>
            </a:r>
          </a:p>
        </p:txBody>
      </p:sp>
    </p:spTree>
    <p:extLst>
      <p:ext uri="{BB962C8B-B14F-4D97-AF65-F5344CB8AC3E}">
        <p14:creationId xmlns:p14="http://schemas.microsoft.com/office/powerpoint/2010/main" val="626635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12" name="CuadroTexto 11">
            <a:extLst>
              <a:ext uri="{FF2B5EF4-FFF2-40B4-BE49-F238E27FC236}">
                <a16:creationId xmlns:a16="http://schemas.microsoft.com/office/drawing/2014/main" id="{25D765B0-7F97-439E-86C8-1AC1616F3FB0}"/>
              </a:ext>
            </a:extLst>
          </p:cNvPr>
          <p:cNvSpPr txBox="1"/>
          <p:nvPr/>
        </p:nvSpPr>
        <p:spPr>
          <a:xfrm>
            <a:off x="621271" y="2215280"/>
            <a:ext cx="5474729" cy="1499385"/>
          </a:xfrm>
          <a:prstGeom prst="rect">
            <a:avLst/>
          </a:prstGeom>
          <a:noFill/>
        </p:spPr>
        <p:txBody>
          <a:bodyPr wrap="square" rtlCol="0">
            <a:spAutoFit/>
          </a:bodyPr>
          <a:lstStyle/>
          <a:p>
            <a:pPr algn="just">
              <a:lnSpc>
                <a:spcPct val="113000"/>
              </a:lnSpc>
            </a:pPr>
            <a:r>
              <a:rPr lang="es-MX" sz="1800" b="1" dirty="0">
                <a:solidFill>
                  <a:srgbClr val="7A2682"/>
                </a:solidFill>
                <a:latin typeface="Montserrat" panose="00000500000000000000" pitchFamily="2" charset="0"/>
              </a:rPr>
              <a:t>Art. 29, penúltimo párrafo, CFF</a:t>
            </a:r>
            <a:endParaRPr lang="es-MX" sz="1600" dirty="0">
              <a:solidFill>
                <a:srgbClr val="7A2682"/>
              </a:solidFill>
              <a:latin typeface="Montserrat" panose="00000500000000000000" pitchFamily="2" charset="0"/>
            </a:endParaRPr>
          </a:p>
          <a:p>
            <a:pPr algn="just">
              <a:lnSpc>
                <a:spcPct val="113000"/>
              </a:lnSpc>
            </a:pPr>
            <a:r>
              <a:rPr lang="es-MX" sz="1600" dirty="0">
                <a:latin typeface="Montserrat" panose="00000500000000000000" pitchFamily="2" charset="0"/>
              </a:rPr>
              <a:t>El SAT… mediante reglas… podrá establecer las características de los comprobantes que servirán para amparar el transporte y la legal tenencia y estancia de las </a:t>
            </a:r>
            <a:r>
              <a:rPr lang="es-MX" sz="1600" b="1" dirty="0">
                <a:latin typeface="Montserrat" panose="00000500000000000000" pitchFamily="2" charset="0"/>
              </a:rPr>
              <a:t>mercancías</a:t>
            </a:r>
            <a:r>
              <a:rPr lang="es-MX" sz="1600" dirty="0">
                <a:latin typeface="Montserrat" panose="00000500000000000000" pitchFamily="2" charset="0"/>
              </a:rPr>
              <a:t> durante el mismo.</a:t>
            </a:r>
          </a:p>
        </p:txBody>
      </p:sp>
      <p:sp>
        <p:nvSpPr>
          <p:cNvPr id="9" name="CuadroTexto 8">
            <a:extLst>
              <a:ext uri="{FF2B5EF4-FFF2-40B4-BE49-F238E27FC236}">
                <a16:creationId xmlns:a16="http://schemas.microsoft.com/office/drawing/2014/main" id="{A1213A24-C594-4F35-A6C8-45693E130B35}"/>
              </a:ext>
            </a:extLst>
          </p:cNvPr>
          <p:cNvSpPr txBox="1"/>
          <p:nvPr/>
        </p:nvSpPr>
        <p:spPr>
          <a:xfrm>
            <a:off x="621271" y="3819667"/>
            <a:ext cx="5474729" cy="1499449"/>
          </a:xfrm>
          <a:prstGeom prst="rect">
            <a:avLst/>
          </a:prstGeom>
          <a:noFill/>
        </p:spPr>
        <p:txBody>
          <a:bodyPr wrap="square" rtlCol="0">
            <a:spAutoFit/>
          </a:bodyPr>
          <a:lstStyle/>
          <a:p>
            <a:pPr algn="just">
              <a:lnSpc>
                <a:spcPct val="113000"/>
              </a:lnSpc>
            </a:pPr>
            <a:r>
              <a:rPr lang="es-MX" sz="1800" b="1" dirty="0">
                <a:solidFill>
                  <a:srgbClr val="7A2682"/>
                </a:solidFill>
                <a:latin typeface="Montserrat" panose="00000500000000000000" pitchFamily="2" charset="0"/>
              </a:rPr>
              <a:t>¿Qué es una mercancía?</a:t>
            </a:r>
          </a:p>
          <a:p>
            <a:pPr algn="just">
              <a:lnSpc>
                <a:spcPct val="113000"/>
              </a:lnSpc>
            </a:pPr>
            <a:r>
              <a:rPr lang="es-MX" sz="1600" dirty="0">
                <a:latin typeface="Montserrat" panose="00000500000000000000" pitchFamily="2" charset="0"/>
              </a:rPr>
              <a:t>Cosa mueble que se hace objeto de trato o venta.</a:t>
            </a:r>
          </a:p>
          <a:p>
            <a:pPr algn="just">
              <a:lnSpc>
                <a:spcPct val="113000"/>
              </a:lnSpc>
            </a:pPr>
            <a:endParaRPr lang="es-MX" sz="1600" dirty="0">
              <a:latin typeface="Montserrat" panose="00000500000000000000" pitchFamily="2" charset="0"/>
            </a:endParaRPr>
          </a:p>
          <a:p>
            <a:pPr algn="just">
              <a:lnSpc>
                <a:spcPct val="113000"/>
              </a:lnSpc>
            </a:pPr>
            <a:r>
              <a:rPr lang="es-MX" sz="1600" dirty="0">
                <a:latin typeface="Montserrat" panose="00000500000000000000" pitchFamily="2" charset="0"/>
              </a:rPr>
              <a:t>Cualquier objeto factible de ser comercializado o intercambiado en el mercado.</a:t>
            </a:r>
          </a:p>
        </p:txBody>
      </p:sp>
      <p:pic>
        <p:nvPicPr>
          <p:cNvPr id="7170" name="Picture 2" descr="Cartoon Supermercado A Comprar Comida Carrito De Compras, Clipart De  Dibujos Animados, Clipart De Supermercado, Clipart De Alimentos PNG y PSD  para Descargar Gratis | Pngtree">
            <a:extLst>
              <a:ext uri="{FF2B5EF4-FFF2-40B4-BE49-F238E27FC236}">
                <a16:creationId xmlns:a16="http://schemas.microsoft.com/office/drawing/2014/main" id="{F83374B7-7BC2-41CF-A58F-3FABE2DA7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5850" y="2156863"/>
            <a:ext cx="3388756" cy="3388756"/>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31;p19" descr="Logotipo&#10;&#10;Descripción generada automáticamente con confianza media">
            <a:extLst>
              <a:ext uri="{FF2B5EF4-FFF2-40B4-BE49-F238E27FC236}">
                <a16:creationId xmlns:a16="http://schemas.microsoft.com/office/drawing/2014/main" id="{3DC7BF66-EA91-FB4A-B937-2C2EB0018AD7}"/>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24D18CA1-41AE-AF4D-B737-B8BA65F199B3}"/>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E4D6E3EF-049F-3C48-AF1D-911C5DCFAA05}"/>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3100951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12" name="CuadroTexto 11">
            <a:extLst>
              <a:ext uri="{FF2B5EF4-FFF2-40B4-BE49-F238E27FC236}">
                <a16:creationId xmlns:a16="http://schemas.microsoft.com/office/drawing/2014/main" id="{25D765B0-7F97-439E-86C8-1AC1616F3FB0}"/>
              </a:ext>
            </a:extLst>
          </p:cNvPr>
          <p:cNvSpPr txBox="1"/>
          <p:nvPr/>
        </p:nvSpPr>
        <p:spPr>
          <a:xfrm>
            <a:off x="560289" y="2150046"/>
            <a:ext cx="6423244" cy="3484031"/>
          </a:xfrm>
          <a:prstGeom prst="rect">
            <a:avLst/>
          </a:prstGeom>
          <a:noFill/>
        </p:spPr>
        <p:txBody>
          <a:bodyPr wrap="square" rtlCol="0">
            <a:spAutoFit/>
          </a:bodyPr>
          <a:lstStyle/>
          <a:p>
            <a:pPr algn="just">
              <a:lnSpc>
                <a:spcPct val="113000"/>
              </a:lnSpc>
            </a:pPr>
            <a:r>
              <a:rPr lang="es-MX" sz="1800" b="1" dirty="0">
                <a:solidFill>
                  <a:srgbClr val="7A2682"/>
                </a:solidFill>
                <a:latin typeface="Montserrat" panose="00000500000000000000" pitchFamily="2" charset="0"/>
              </a:rPr>
              <a:t>2.7.3.5. Comprobación de erogaciones y retenciones en la recolección de desperdicios y materiales de la industria del reciclaje. RMF 2022</a:t>
            </a:r>
          </a:p>
          <a:p>
            <a:pPr algn="just">
              <a:lnSpc>
                <a:spcPct val="113000"/>
              </a:lnSpc>
            </a:pPr>
            <a:endParaRPr lang="es-MX" sz="1600" dirty="0">
              <a:latin typeface="Montserrat" panose="00000500000000000000" pitchFamily="2" charset="0"/>
            </a:endParaRPr>
          </a:p>
          <a:p>
            <a:pPr marL="285750" indent="-285750" algn="just">
              <a:lnSpc>
                <a:spcPct val="150000"/>
              </a:lnSpc>
              <a:buFont typeface="Arial" panose="020B0604020202020204" pitchFamily="34" charset="0"/>
              <a:buChar char="•"/>
            </a:pPr>
            <a:r>
              <a:rPr lang="es-MX" sz="1600" dirty="0">
                <a:latin typeface="Montserrat" panose="00000500000000000000" pitchFamily="2" charset="0"/>
              </a:rPr>
              <a:t>Los contribuyentes que adquieran desperdicios y materiales destinados a la industria del reciclaje para ser utilizados como insumo de su actividad industrial, acopio, enajenación, comercialización o industrialización.</a:t>
            </a:r>
          </a:p>
          <a:p>
            <a:pPr marL="285750" indent="-285750" algn="just">
              <a:lnSpc>
                <a:spcPct val="150000"/>
              </a:lnSpc>
              <a:buFont typeface="Arial" panose="020B0604020202020204" pitchFamily="34" charset="0"/>
              <a:buChar char="•"/>
            </a:pPr>
            <a:endParaRPr lang="es-MX" sz="1600" dirty="0">
              <a:latin typeface="Montserrat" panose="00000500000000000000" pitchFamily="2" charset="0"/>
            </a:endParaRPr>
          </a:p>
          <a:p>
            <a:pPr marL="285750" indent="-285750" algn="just">
              <a:lnSpc>
                <a:spcPct val="150000"/>
              </a:lnSpc>
              <a:buFont typeface="Arial" panose="020B0604020202020204" pitchFamily="34" charset="0"/>
              <a:buChar char="•"/>
            </a:pPr>
            <a:r>
              <a:rPr lang="es-MX" sz="1600" dirty="0">
                <a:latin typeface="Montserrat" panose="00000500000000000000" pitchFamily="2" charset="0"/>
              </a:rPr>
              <a:t>Enajenación de desperdicios y materiales.</a:t>
            </a:r>
          </a:p>
        </p:txBody>
      </p:sp>
      <p:pic>
        <p:nvPicPr>
          <p:cNvPr id="2050" name="Picture 2" descr="Qué es el reciclaje? - Conciencia Eco">
            <a:extLst>
              <a:ext uri="{FF2B5EF4-FFF2-40B4-BE49-F238E27FC236}">
                <a16:creationId xmlns:a16="http://schemas.microsoft.com/office/drawing/2014/main" id="{C437DFB8-EED5-41F1-8E06-E04C39C09C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45" b="89503" l="1105" r="96133">
                        <a14:foregroundMark x1="38122" y1="52486" x2="33149" y2="48619"/>
                        <a14:foregroundMark x1="32044" y1="52486" x2="23757" y2="54696"/>
                        <a14:foregroundMark x1="13260" y1="45856" x2="13260" y2="44199"/>
                        <a14:foregroundMark x1="11602" y1="44199" x2="1657" y2="37017"/>
                        <a14:foregroundMark x1="7735" y1="40331" x2="4420" y2="35912"/>
                        <a14:foregroundMark x1="16022" y1="66851" x2="30387" y2="79006"/>
                        <a14:foregroundMark x1="30387" y1="79006" x2="37017" y2="69613"/>
                        <a14:foregroundMark x1="60773" y1="77348" x2="79006" y2="81215"/>
                        <a14:foregroundMark x1="79006" y1="81215" x2="86188" y2="64088"/>
                        <a14:foregroundMark x1="86188" y1="64088" x2="86188" y2="62431"/>
                        <a14:foregroundMark x1="85083" y1="55801" x2="93370" y2="40884"/>
                        <a14:foregroundMark x1="93370" y1="40884" x2="92265" y2="59116"/>
                        <a14:foregroundMark x1="92265" y1="59116" x2="90608" y2="61326"/>
                        <a14:foregroundMark x1="10497" y1="76243" x2="25414" y2="82320"/>
                        <a14:foregroundMark x1="9945" y1="78453" x2="25967" y2="82873"/>
                        <a14:foregroundMark x1="25967" y1="82873" x2="33149" y2="82873"/>
                        <a14:foregroundMark x1="48619" y1="77348" x2="67403" y2="87293"/>
                        <a14:foregroundMark x1="67403" y1="87293" x2="76243" y2="85635"/>
                        <a14:foregroundMark x1="94475" y1="38122" x2="96133" y2="40884"/>
                        <a14:foregroundMark x1="19890" y1="27624" x2="27624" y2="43094"/>
                        <a14:foregroundMark x1="27624" y1="43094" x2="39227" y2="38122"/>
                      </a14:backgroundRemoval>
                    </a14:imgEffect>
                  </a14:imgLayer>
                </a14:imgProps>
              </a:ext>
              <a:ext uri="{28A0092B-C50C-407E-A947-70E740481C1C}">
                <a14:useLocalDpi xmlns:a14="http://schemas.microsoft.com/office/drawing/2010/main" val="0"/>
              </a:ext>
            </a:extLst>
          </a:blip>
          <a:srcRect/>
          <a:stretch>
            <a:fillRect/>
          </a:stretch>
        </p:blipFill>
        <p:spPr bwMode="auto">
          <a:xfrm>
            <a:off x="7962267" y="2255918"/>
            <a:ext cx="3272286" cy="3272286"/>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31;p19" descr="Logotipo&#10;&#10;Descripción generada automáticamente con confianza media">
            <a:extLst>
              <a:ext uri="{FF2B5EF4-FFF2-40B4-BE49-F238E27FC236}">
                <a16:creationId xmlns:a16="http://schemas.microsoft.com/office/drawing/2014/main" id="{A9528A80-C6DA-4045-9CEB-89C9950637AC}"/>
              </a:ext>
            </a:extLst>
          </p:cNvPr>
          <p:cNvPicPr preferRelativeResize="0"/>
          <p:nvPr/>
        </p:nvPicPr>
        <p:blipFill rotWithShape="1">
          <a:blip r:embed="rId5">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82ABEEC0-3544-DC42-9867-AE6E78B5E65C}"/>
              </a:ext>
            </a:extLst>
          </p:cNvPr>
          <p:cNvPicPr preferRelativeResize="0"/>
          <p:nvPr/>
        </p:nvPicPr>
        <p:blipFill>
          <a:blip r:embed="rId6">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FC3CCA8A-E863-C84F-90B3-07D623A2183A}"/>
              </a:ext>
            </a:extLst>
          </p:cNvPr>
          <p:cNvPicPr>
            <a:picLocks noChangeAspect="1"/>
          </p:cNvPicPr>
          <p:nvPr/>
        </p:nvPicPr>
        <p:blipFill>
          <a:blip r:embed="rId7"/>
          <a:stretch>
            <a:fillRect/>
          </a:stretch>
        </p:blipFill>
        <p:spPr>
          <a:xfrm>
            <a:off x="451062" y="417820"/>
            <a:ext cx="1840808" cy="333460"/>
          </a:xfrm>
          <a:prstGeom prst="rect">
            <a:avLst/>
          </a:prstGeom>
        </p:spPr>
      </p:pic>
    </p:spTree>
    <p:extLst>
      <p:ext uri="{BB962C8B-B14F-4D97-AF65-F5344CB8AC3E}">
        <p14:creationId xmlns:p14="http://schemas.microsoft.com/office/powerpoint/2010/main" val="1286538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Rectángulo 1">
            <a:extLst>
              <a:ext uri="{FF2B5EF4-FFF2-40B4-BE49-F238E27FC236}">
                <a16:creationId xmlns:a16="http://schemas.microsoft.com/office/drawing/2014/main" id="{BA15F645-F14C-4EDF-B120-3AE250328E7D}"/>
              </a:ext>
            </a:extLst>
          </p:cNvPr>
          <p:cNvSpPr/>
          <p:nvPr/>
        </p:nvSpPr>
        <p:spPr>
          <a:xfrm>
            <a:off x="649846" y="2196505"/>
            <a:ext cx="5562112" cy="3077766"/>
          </a:xfrm>
          <a:prstGeom prst="rect">
            <a:avLst/>
          </a:prstGeom>
        </p:spPr>
        <p:txBody>
          <a:bodyPr wrap="square">
            <a:spAutoFit/>
          </a:bodyPr>
          <a:lstStyle/>
          <a:p>
            <a:pPr algn="just"/>
            <a:r>
              <a:rPr lang="es-ES" sz="1800" b="1" dirty="0">
                <a:solidFill>
                  <a:srgbClr val="7A2682"/>
                </a:solidFill>
                <a:latin typeface="Montserrat-SemiBold"/>
                <a:ea typeface="Montserrat-SemiBold"/>
                <a:cs typeface="Montserrat-SemiBold"/>
              </a:rPr>
              <a:t>Preguntas: </a:t>
            </a:r>
            <a:endParaRPr lang="es-MX" sz="1800" dirty="0">
              <a:solidFill>
                <a:srgbClr val="7A2682"/>
              </a:solidFill>
              <a:latin typeface="Montserrat-SemiBold"/>
              <a:ea typeface="Montserrat-SemiBold"/>
              <a:cs typeface="Montserrat-SemiBold"/>
            </a:endParaRPr>
          </a:p>
          <a:p>
            <a:pPr algn="just"/>
            <a:r>
              <a:rPr lang="es-ES" sz="1600" b="1" dirty="0">
                <a:solidFill>
                  <a:srgbClr val="7030A0"/>
                </a:solidFill>
                <a:latin typeface="Montserrat-SemiBold"/>
                <a:ea typeface="Montserrat-SemiBold"/>
                <a:cs typeface="Montserrat-SemiBold"/>
              </a:rPr>
              <a:t> </a:t>
            </a:r>
            <a:endParaRPr lang="es-MX" sz="1600" dirty="0">
              <a:latin typeface="Montserrat-SemiBold"/>
              <a:ea typeface="Montserrat-SemiBold"/>
              <a:cs typeface="Montserrat-SemiBold"/>
            </a:endParaRPr>
          </a:p>
          <a:p>
            <a:pPr marL="285750" indent="-285750" algn="just">
              <a:buFont typeface="Arial" panose="020B0604020202020204" pitchFamily="34" charset="0"/>
              <a:buChar char="•"/>
            </a:pPr>
            <a:r>
              <a:rPr lang="es-ES" sz="1600" dirty="0">
                <a:latin typeface="Montserrat" panose="00000500000000000000" pitchFamily="2" charset="0"/>
              </a:rPr>
              <a:t>Una persona física, que instala vidrios y puertas de aluminio, de manera local, esto es, solo dentro de su ciudad, ¿debe expedir CFDI de Traslado, por llevar su mercancía al lugar de su instalación?</a:t>
            </a:r>
          </a:p>
          <a:p>
            <a:pPr marL="285750" indent="-285750" algn="just">
              <a:buFont typeface="Arial" panose="020B0604020202020204" pitchFamily="34" charset="0"/>
              <a:buChar char="•"/>
            </a:pPr>
            <a:endParaRPr lang="es-ES" sz="1600" dirty="0">
              <a:latin typeface="Montserrat" panose="00000500000000000000" pitchFamily="2" charset="0"/>
            </a:endParaRPr>
          </a:p>
          <a:p>
            <a:pPr marL="285750" indent="-285750" algn="just">
              <a:buFont typeface="Arial" panose="020B0604020202020204" pitchFamily="34" charset="0"/>
              <a:buChar char="•"/>
            </a:pPr>
            <a:r>
              <a:rPr lang="es-ES" sz="1600" dirty="0">
                <a:latin typeface="Montserrat" panose="00000500000000000000" pitchFamily="2" charset="0"/>
              </a:rPr>
              <a:t>Una persona moral, que se dedica a la venta de productos químicos, material y equipo para albercas, hace repartos a domicilio, dentro de la ciudad, ¿tiene que hacer el complemento Carta Porte y CFDI de Traslado?</a:t>
            </a:r>
          </a:p>
        </p:txBody>
      </p:sp>
      <p:pic>
        <p:nvPicPr>
          <p:cNvPr id="3078" name="Picture 6" descr="El comercio local se suma a la digitalización y al marketing de proximidad  - Notas de prensa">
            <a:extLst>
              <a:ext uri="{FF2B5EF4-FFF2-40B4-BE49-F238E27FC236}">
                <a16:creationId xmlns:a16="http://schemas.microsoft.com/office/drawing/2014/main" id="{3FD2D9D9-324C-49DB-B9EE-92A562703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5670" y="4026456"/>
            <a:ext cx="5056329" cy="2831544"/>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131;p19" descr="Logotipo&#10;&#10;Descripción generada automáticamente con confianza media">
            <a:extLst>
              <a:ext uri="{FF2B5EF4-FFF2-40B4-BE49-F238E27FC236}">
                <a16:creationId xmlns:a16="http://schemas.microsoft.com/office/drawing/2014/main" id="{A67BF8AB-5600-744D-93BC-9F00C32E39D9}"/>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8" name="Google Shape;132;p19">
            <a:extLst>
              <a:ext uri="{FF2B5EF4-FFF2-40B4-BE49-F238E27FC236}">
                <a16:creationId xmlns:a16="http://schemas.microsoft.com/office/drawing/2014/main" id="{43F8A691-7220-B049-BF9E-F0494E0C1F60}"/>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9" name="Imagen 8">
            <a:extLst>
              <a:ext uri="{FF2B5EF4-FFF2-40B4-BE49-F238E27FC236}">
                <a16:creationId xmlns:a16="http://schemas.microsoft.com/office/drawing/2014/main" id="{96316659-BF5D-2441-8B72-976A2A927762}"/>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2601106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Rectángulo 1">
            <a:extLst>
              <a:ext uri="{FF2B5EF4-FFF2-40B4-BE49-F238E27FC236}">
                <a16:creationId xmlns:a16="http://schemas.microsoft.com/office/drawing/2014/main" id="{335C81A2-8AF2-42EB-888D-54101ED8FD72}"/>
              </a:ext>
            </a:extLst>
          </p:cNvPr>
          <p:cNvSpPr/>
          <p:nvPr/>
        </p:nvSpPr>
        <p:spPr>
          <a:xfrm>
            <a:off x="2095736" y="1690062"/>
            <a:ext cx="8000528" cy="4278094"/>
          </a:xfrm>
          <a:prstGeom prst="rect">
            <a:avLst/>
          </a:prstGeom>
        </p:spPr>
        <p:txBody>
          <a:bodyPr wrap="square">
            <a:spAutoFit/>
          </a:bodyPr>
          <a:lstStyle/>
          <a:p>
            <a:pPr algn="just"/>
            <a:r>
              <a:rPr lang="es-ES" sz="1600" dirty="0">
                <a:latin typeface="Montserrat" panose="00000500000000000000" pitchFamily="2" charset="0"/>
              </a:rPr>
              <a:t>No será necesaria la emisión del complemento Carta Porte, ya que esa obligación está prevista para el </a:t>
            </a:r>
            <a:r>
              <a:rPr lang="es-MX" sz="1600" dirty="0">
                <a:latin typeface="Montserrat" panose="00000500000000000000" pitchFamily="2" charset="0"/>
              </a:rPr>
              <a:t>servicio de autotransporte federal de carga en los caminos y puentes de jurisdicción federal</a:t>
            </a:r>
            <a:r>
              <a:rPr lang="es-ES" sz="1600" dirty="0">
                <a:latin typeface="Montserrat" panose="00000500000000000000" pitchFamily="2" charset="0"/>
              </a:rPr>
              <a:t>. </a:t>
            </a:r>
          </a:p>
          <a:p>
            <a:pPr algn="just"/>
            <a:endParaRPr lang="es-ES" sz="1600" dirty="0">
              <a:latin typeface="Montserrat" panose="00000500000000000000" pitchFamily="2" charset="0"/>
            </a:endParaRPr>
          </a:p>
          <a:p>
            <a:pPr algn="just"/>
            <a:r>
              <a:rPr lang="es-ES" sz="1600" dirty="0">
                <a:latin typeface="Montserrat" panose="00000500000000000000" pitchFamily="2" charset="0"/>
              </a:rPr>
              <a:t>En estos casos, el transporte se puede acreditar con el CFDI de tipo Traslado, en el que registren las claves de producto que correspondan con el </a:t>
            </a:r>
            <a:r>
              <a:rPr lang="es-ES" sz="1600" b="1" i="1" dirty="0">
                <a:latin typeface="Montserrat" panose="00000500000000000000" pitchFamily="2" charset="0"/>
              </a:rPr>
              <a:t>“Instructivo del llenado del CFDI al que se le incorpora el complemento Carta Porte”</a:t>
            </a:r>
            <a:r>
              <a:rPr lang="es-ES" sz="1600" dirty="0">
                <a:latin typeface="Montserrat" panose="00000500000000000000" pitchFamily="2" charset="0"/>
              </a:rPr>
              <a:t>.</a:t>
            </a:r>
          </a:p>
          <a:p>
            <a:pPr algn="just"/>
            <a:endParaRPr lang="es-ES" sz="1600" dirty="0">
              <a:latin typeface="Montserrat" panose="00000500000000000000" pitchFamily="2" charset="0"/>
            </a:endParaRPr>
          </a:p>
          <a:p>
            <a:pPr algn="just"/>
            <a:r>
              <a:rPr lang="es-ES" sz="1600" dirty="0">
                <a:latin typeface="Montserrat" panose="00000500000000000000" pitchFamily="2" charset="0"/>
              </a:rPr>
              <a:t>Asimismo, quienes realizan el transporte de bienes y/o mercancías, mediante vehículos ligeros de carga con características menores a un camión C2, y no exceda los pesos y dimensiones de dicho vehículo, se entenderá que no transitan por tramos de jurisdicción federal, siempre que en su trayecto la longitud del tramo federal que se pretenda utilizar, no exceda de 30 kilómetros.</a:t>
            </a:r>
          </a:p>
          <a:p>
            <a:pPr algn="just"/>
            <a:endParaRPr lang="es-ES" sz="2000" dirty="0">
              <a:latin typeface="Montserrat-SemiBold"/>
            </a:endParaRPr>
          </a:p>
          <a:p>
            <a:pPr algn="just"/>
            <a:endParaRPr lang="es-MX" sz="1200" i="1" dirty="0">
              <a:latin typeface="Montserrat" pitchFamily="2" charset="77"/>
            </a:endParaRPr>
          </a:p>
        </p:txBody>
      </p:sp>
      <p:pic>
        <p:nvPicPr>
          <p:cNvPr id="6" name="Google Shape;131;p19" descr="Logotipo&#10;&#10;Descripción generada automáticamente con confianza media">
            <a:extLst>
              <a:ext uri="{FF2B5EF4-FFF2-40B4-BE49-F238E27FC236}">
                <a16:creationId xmlns:a16="http://schemas.microsoft.com/office/drawing/2014/main" id="{169B1C26-CA4C-FB42-95EB-3B64B0C2B35D}"/>
              </a:ext>
            </a:extLst>
          </p:cNvPr>
          <p:cNvPicPr preferRelativeResize="0"/>
          <p:nvPr/>
        </p:nvPicPr>
        <p:blipFill rotWithShape="1">
          <a:blip r:embed="rId3">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7314D68A-BB06-2E49-9AB2-431BC082B1C6}"/>
              </a:ext>
            </a:extLst>
          </p:cNvPr>
          <p:cNvPicPr preferRelativeResize="0"/>
          <p:nvPr/>
        </p:nvPicPr>
        <p:blipFill>
          <a:blip r:embed="rId4">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5669D881-916B-8848-879D-4FA7BB7A0EB7}"/>
              </a:ext>
            </a:extLst>
          </p:cNvPr>
          <p:cNvPicPr>
            <a:picLocks noChangeAspect="1"/>
          </p:cNvPicPr>
          <p:nvPr/>
        </p:nvPicPr>
        <p:blipFill>
          <a:blip r:embed="rId5"/>
          <a:stretch>
            <a:fillRect/>
          </a:stretch>
        </p:blipFill>
        <p:spPr>
          <a:xfrm>
            <a:off x="451062" y="417820"/>
            <a:ext cx="1840808" cy="333460"/>
          </a:xfrm>
          <a:prstGeom prst="rect">
            <a:avLst/>
          </a:prstGeom>
        </p:spPr>
      </p:pic>
      <p:sp>
        <p:nvSpPr>
          <p:cNvPr id="11" name="Rectángulo 10">
            <a:extLst>
              <a:ext uri="{FF2B5EF4-FFF2-40B4-BE49-F238E27FC236}">
                <a16:creationId xmlns:a16="http://schemas.microsoft.com/office/drawing/2014/main" id="{0CDD293E-55F6-3340-A37E-871FED2DDE48}"/>
              </a:ext>
            </a:extLst>
          </p:cNvPr>
          <p:cNvSpPr/>
          <p:nvPr/>
        </p:nvSpPr>
        <p:spPr>
          <a:xfrm>
            <a:off x="6184033" y="5701409"/>
            <a:ext cx="3912231" cy="461665"/>
          </a:xfrm>
          <a:prstGeom prst="rect">
            <a:avLst/>
          </a:prstGeom>
        </p:spPr>
        <p:txBody>
          <a:bodyPr wrap="square">
            <a:spAutoFit/>
          </a:bodyPr>
          <a:lstStyle/>
          <a:p>
            <a:pPr algn="r"/>
            <a:r>
              <a:rPr lang="es-ES" sz="1200" i="1" dirty="0">
                <a:latin typeface="Montserrat" pitchFamily="2" charset="77"/>
              </a:rPr>
              <a:t>Fundamento legal: Artículo 29 y 29-A del CFF y las Reglas 2.7.7.3., 2.7.7.12., de la RMF para 2022.  </a:t>
            </a:r>
            <a:endParaRPr lang="es-MX" sz="1200" i="1" dirty="0">
              <a:latin typeface="Montserrat" pitchFamily="2" charset="77"/>
            </a:endParaRPr>
          </a:p>
        </p:txBody>
      </p:sp>
    </p:spTree>
    <p:extLst>
      <p:ext uri="{BB962C8B-B14F-4D97-AF65-F5344CB8AC3E}">
        <p14:creationId xmlns:p14="http://schemas.microsoft.com/office/powerpoint/2010/main" val="766441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15" name="Picture 4" descr="CFDI + Carta Porte, transporte mercancía | DECXA">
            <a:extLst>
              <a:ext uri="{FF2B5EF4-FFF2-40B4-BE49-F238E27FC236}">
                <a16:creationId xmlns:a16="http://schemas.microsoft.com/office/drawing/2014/main" id="{D06DF3EC-1F39-5F46-B98E-D579D808D3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24" t="39672" r="14640"/>
          <a:stretch/>
        </p:blipFill>
        <p:spPr bwMode="auto">
          <a:xfrm>
            <a:off x="5504052" y="3429000"/>
            <a:ext cx="4414826" cy="23091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290" name="Picture 2" descr="100 plantillas de facturas gratis | Envíe PDF | Descárguelo gratis">
            <a:extLst>
              <a:ext uri="{FF2B5EF4-FFF2-40B4-BE49-F238E27FC236}">
                <a16:creationId xmlns:a16="http://schemas.microsoft.com/office/drawing/2014/main" id="{C8588627-0F37-4466-83B8-4564EA0AB006}"/>
              </a:ext>
            </a:extLst>
          </p:cNvPr>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407459" y="2064470"/>
            <a:ext cx="1980318" cy="19803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artoon Supermercado A Comprar Comida Carrito De Compras, Clipart De  Dibujos Animados, Clipart De Supermercado, Clipart De Alimentos PNG y PSD  para Descargar Gratis | Pngtree">
            <a:extLst>
              <a:ext uri="{FF2B5EF4-FFF2-40B4-BE49-F238E27FC236}">
                <a16:creationId xmlns:a16="http://schemas.microsoft.com/office/drawing/2014/main" id="{AB633F02-4342-434E-93CD-A2831B842EE8}"/>
              </a:ext>
            </a:extLst>
          </p:cNvPr>
          <p:cNvPicPr>
            <a:picLocks noChangeAspect="1" noChangeArrowheads="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l="6870" t="13915" r="21498" b="14401"/>
          <a:stretch/>
        </p:blipFill>
        <p:spPr bwMode="auto">
          <a:xfrm flipH="1">
            <a:off x="9516347" y="3202499"/>
            <a:ext cx="2276058" cy="2277730"/>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131;p19" descr="Logotipo&#10;&#10;Descripción generada automáticamente con confianza media">
            <a:extLst>
              <a:ext uri="{FF2B5EF4-FFF2-40B4-BE49-F238E27FC236}">
                <a16:creationId xmlns:a16="http://schemas.microsoft.com/office/drawing/2014/main" id="{6722C9D2-0208-5542-BFE9-DD070A96A572}"/>
              </a:ext>
            </a:extLst>
          </p:cNvPr>
          <p:cNvPicPr preferRelativeResize="0"/>
          <p:nvPr/>
        </p:nvPicPr>
        <p:blipFill rotWithShape="1">
          <a:blip r:embed="rId6">
            <a:alphaModFix/>
          </a:blip>
          <a:srcRect/>
          <a:stretch/>
        </p:blipFill>
        <p:spPr>
          <a:xfrm>
            <a:off x="7615850" y="343950"/>
            <a:ext cx="2669857" cy="633600"/>
          </a:xfrm>
          <a:prstGeom prst="rect">
            <a:avLst/>
          </a:prstGeom>
          <a:noFill/>
          <a:ln>
            <a:noFill/>
          </a:ln>
        </p:spPr>
      </p:pic>
      <p:pic>
        <p:nvPicPr>
          <p:cNvPr id="12" name="Google Shape;132;p19">
            <a:extLst>
              <a:ext uri="{FF2B5EF4-FFF2-40B4-BE49-F238E27FC236}">
                <a16:creationId xmlns:a16="http://schemas.microsoft.com/office/drawing/2014/main" id="{DB9B5FBD-DA8A-4C42-9F34-860A6B876A40}"/>
              </a:ext>
            </a:extLst>
          </p:cNvPr>
          <p:cNvPicPr preferRelativeResize="0"/>
          <p:nvPr/>
        </p:nvPicPr>
        <p:blipFill>
          <a:blip r:embed="rId7">
            <a:alphaModFix/>
          </a:blip>
          <a:stretch>
            <a:fillRect/>
          </a:stretch>
        </p:blipFill>
        <p:spPr>
          <a:xfrm>
            <a:off x="10490333" y="267750"/>
            <a:ext cx="1349292" cy="633600"/>
          </a:xfrm>
          <a:prstGeom prst="rect">
            <a:avLst/>
          </a:prstGeom>
          <a:noFill/>
          <a:ln>
            <a:noFill/>
          </a:ln>
        </p:spPr>
      </p:pic>
      <p:pic>
        <p:nvPicPr>
          <p:cNvPr id="13" name="Imagen 12">
            <a:extLst>
              <a:ext uri="{FF2B5EF4-FFF2-40B4-BE49-F238E27FC236}">
                <a16:creationId xmlns:a16="http://schemas.microsoft.com/office/drawing/2014/main" id="{15E5715A-5F78-434A-B16D-739C7D86A702}"/>
              </a:ext>
            </a:extLst>
          </p:cNvPr>
          <p:cNvPicPr>
            <a:picLocks noChangeAspect="1"/>
          </p:cNvPicPr>
          <p:nvPr/>
        </p:nvPicPr>
        <p:blipFill>
          <a:blip r:embed="rId8"/>
          <a:stretch>
            <a:fillRect/>
          </a:stretch>
        </p:blipFill>
        <p:spPr>
          <a:xfrm>
            <a:off x="451062" y="417820"/>
            <a:ext cx="1840808" cy="333460"/>
          </a:xfrm>
          <a:prstGeom prst="rect">
            <a:avLst/>
          </a:prstGeom>
        </p:spPr>
      </p:pic>
      <p:sp>
        <p:nvSpPr>
          <p:cNvPr id="14" name="Rectángulo 13">
            <a:extLst>
              <a:ext uri="{FF2B5EF4-FFF2-40B4-BE49-F238E27FC236}">
                <a16:creationId xmlns:a16="http://schemas.microsoft.com/office/drawing/2014/main" id="{34726F85-489A-2041-8E4F-B6DCF1B24E72}"/>
              </a:ext>
            </a:extLst>
          </p:cNvPr>
          <p:cNvSpPr/>
          <p:nvPr/>
        </p:nvSpPr>
        <p:spPr>
          <a:xfrm>
            <a:off x="767047" y="2209351"/>
            <a:ext cx="4083249" cy="2123658"/>
          </a:xfrm>
          <a:prstGeom prst="rect">
            <a:avLst/>
          </a:prstGeom>
        </p:spPr>
        <p:txBody>
          <a:bodyPr wrap="square">
            <a:spAutoFit/>
          </a:bodyPr>
          <a:lstStyle/>
          <a:p>
            <a:pPr algn="just"/>
            <a:r>
              <a:rPr lang="es-ES" sz="2000" b="1" dirty="0">
                <a:solidFill>
                  <a:srgbClr val="7A2682"/>
                </a:solidFill>
                <a:latin typeface="Montserrat-SemiBold"/>
              </a:rPr>
              <a:t>Supuesto: </a:t>
            </a:r>
            <a:endParaRPr lang="es-MX" sz="2000" b="1" dirty="0">
              <a:solidFill>
                <a:srgbClr val="7A2682"/>
              </a:solidFill>
              <a:latin typeface="Montserrat-SemiBold"/>
            </a:endParaRPr>
          </a:p>
          <a:p>
            <a:pPr algn="just"/>
            <a:r>
              <a:rPr lang="es-MX" sz="1600" dirty="0">
                <a:solidFill>
                  <a:schemeClr val="tx1"/>
                </a:solidFill>
                <a:latin typeface="Montserrat" panose="00000500000000000000" pitchFamily="2" charset="0"/>
              </a:rPr>
              <a:t>Soy transportista, tengo la factura que ampara la mercancía.</a:t>
            </a:r>
          </a:p>
          <a:p>
            <a:pPr algn="just"/>
            <a:endParaRPr lang="es-MX" sz="2800" b="1" dirty="0">
              <a:solidFill>
                <a:schemeClr val="tx1"/>
              </a:solidFill>
              <a:latin typeface="Montserrat" panose="00000500000000000000" pitchFamily="2" charset="0"/>
            </a:endParaRPr>
          </a:p>
          <a:p>
            <a:pPr algn="just"/>
            <a:r>
              <a:rPr lang="es-ES" sz="2000" b="1" dirty="0">
                <a:solidFill>
                  <a:srgbClr val="7A2682"/>
                </a:solidFill>
                <a:latin typeface="Montserrat-SemiBold"/>
              </a:rPr>
              <a:t>Pregunta:</a:t>
            </a:r>
          </a:p>
          <a:p>
            <a:pPr algn="just"/>
            <a:r>
              <a:rPr lang="es-MX" sz="1600" dirty="0">
                <a:solidFill>
                  <a:schemeClr val="tx1"/>
                </a:solidFill>
                <a:latin typeface="Montserrat" panose="00000500000000000000" pitchFamily="2" charset="0"/>
              </a:rPr>
              <a:t>¿Debo hacer otra factura de Traslado y Carta Porte?</a:t>
            </a:r>
            <a:r>
              <a:rPr lang="es-ES" sz="1600" dirty="0">
                <a:solidFill>
                  <a:schemeClr val="tx1"/>
                </a:solidFill>
                <a:latin typeface="Montserrat" panose="00000500000000000000" pitchFamily="2" charset="0"/>
              </a:rPr>
              <a:t> </a:t>
            </a:r>
            <a:endParaRPr lang="es-MX" sz="160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2022254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9" name="Picture 8" descr="CREA TU TIENDA ON-LINE CON PRESTASHOP | Urko Servicios de Prevención, S.  Coop.">
            <a:extLst>
              <a:ext uri="{FF2B5EF4-FFF2-40B4-BE49-F238E27FC236}">
                <a16:creationId xmlns:a16="http://schemas.microsoft.com/office/drawing/2014/main" id="{CB0ED72F-56B8-4B20-A60F-7434E1CCD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289" y="3429000"/>
            <a:ext cx="3337619" cy="1984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364" name="Picture 4" descr="CFDI + Carta Porte, transporte mercancía | DECXA">
            <a:extLst>
              <a:ext uri="{FF2B5EF4-FFF2-40B4-BE49-F238E27FC236}">
                <a16:creationId xmlns:a16="http://schemas.microsoft.com/office/drawing/2014/main" id="{EDBC3C6B-3E6F-4D4D-8938-1D102A6607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24" t="39672" r="14640"/>
          <a:stretch/>
        </p:blipFill>
        <p:spPr bwMode="auto">
          <a:xfrm>
            <a:off x="7685187" y="3200400"/>
            <a:ext cx="3900983" cy="20403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Distinto de 1">
            <a:extLst>
              <a:ext uri="{FF2B5EF4-FFF2-40B4-BE49-F238E27FC236}">
                <a16:creationId xmlns:a16="http://schemas.microsoft.com/office/drawing/2014/main" id="{EF5461AE-3649-45E4-8429-ED2D314AC8B6}"/>
              </a:ext>
            </a:extLst>
          </p:cNvPr>
          <p:cNvSpPr/>
          <p:nvPr/>
        </p:nvSpPr>
        <p:spPr>
          <a:xfrm>
            <a:off x="4871623" y="3453512"/>
            <a:ext cx="2322666" cy="1534128"/>
          </a:xfrm>
          <a:prstGeom prst="mathNotEqual">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s-MX">
              <a:solidFill>
                <a:schemeClr val="tx1"/>
              </a:solidFill>
            </a:endParaRPr>
          </a:p>
        </p:txBody>
      </p:sp>
      <p:pic>
        <p:nvPicPr>
          <p:cNvPr id="8" name="Google Shape;131;p19" descr="Logotipo&#10;&#10;Descripción generada automáticamente con confianza media">
            <a:extLst>
              <a:ext uri="{FF2B5EF4-FFF2-40B4-BE49-F238E27FC236}">
                <a16:creationId xmlns:a16="http://schemas.microsoft.com/office/drawing/2014/main" id="{CC774555-5768-EE49-AE77-FDFFFBF4F614}"/>
              </a:ext>
            </a:extLst>
          </p:cNvPr>
          <p:cNvPicPr preferRelativeResize="0"/>
          <p:nvPr/>
        </p:nvPicPr>
        <p:blipFill rotWithShape="1">
          <a:blip r:embed="rId5">
            <a:alphaModFix/>
          </a:blip>
          <a:srcRect/>
          <a:stretch/>
        </p:blipFill>
        <p:spPr>
          <a:xfrm>
            <a:off x="7615850" y="343950"/>
            <a:ext cx="2669857" cy="633600"/>
          </a:xfrm>
          <a:prstGeom prst="rect">
            <a:avLst/>
          </a:prstGeom>
          <a:noFill/>
          <a:ln>
            <a:noFill/>
          </a:ln>
        </p:spPr>
      </p:pic>
      <p:pic>
        <p:nvPicPr>
          <p:cNvPr id="10" name="Google Shape;132;p19">
            <a:extLst>
              <a:ext uri="{FF2B5EF4-FFF2-40B4-BE49-F238E27FC236}">
                <a16:creationId xmlns:a16="http://schemas.microsoft.com/office/drawing/2014/main" id="{20D626EF-2D0E-B44E-8F6D-92FE7A83F14C}"/>
              </a:ext>
            </a:extLst>
          </p:cNvPr>
          <p:cNvPicPr preferRelativeResize="0"/>
          <p:nvPr/>
        </p:nvPicPr>
        <p:blipFill>
          <a:blip r:embed="rId6">
            <a:alphaModFix/>
          </a:blip>
          <a:stretch>
            <a:fillRect/>
          </a:stretch>
        </p:blipFill>
        <p:spPr>
          <a:xfrm>
            <a:off x="10490333" y="267750"/>
            <a:ext cx="1349292" cy="633600"/>
          </a:xfrm>
          <a:prstGeom prst="rect">
            <a:avLst/>
          </a:prstGeom>
          <a:noFill/>
          <a:ln>
            <a:noFill/>
          </a:ln>
        </p:spPr>
      </p:pic>
      <p:pic>
        <p:nvPicPr>
          <p:cNvPr id="12" name="Imagen 11">
            <a:extLst>
              <a:ext uri="{FF2B5EF4-FFF2-40B4-BE49-F238E27FC236}">
                <a16:creationId xmlns:a16="http://schemas.microsoft.com/office/drawing/2014/main" id="{64579225-A66F-3F4C-87BC-500B4B8E8536}"/>
              </a:ext>
            </a:extLst>
          </p:cNvPr>
          <p:cNvPicPr>
            <a:picLocks noChangeAspect="1"/>
          </p:cNvPicPr>
          <p:nvPr/>
        </p:nvPicPr>
        <p:blipFill>
          <a:blip r:embed="rId7"/>
          <a:stretch>
            <a:fillRect/>
          </a:stretch>
        </p:blipFill>
        <p:spPr>
          <a:xfrm>
            <a:off x="451062" y="417820"/>
            <a:ext cx="1840808" cy="333460"/>
          </a:xfrm>
          <a:prstGeom prst="rect">
            <a:avLst/>
          </a:prstGeom>
        </p:spPr>
      </p:pic>
      <p:pic>
        <p:nvPicPr>
          <p:cNvPr id="12290" name="Picture 2" descr="100 plantillas de facturas gratis | Envíe PDF | Descárguelo gratis">
            <a:extLst>
              <a:ext uri="{FF2B5EF4-FFF2-40B4-BE49-F238E27FC236}">
                <a16:creationId xmlns:a16="http://schemas.microsoft.com/office/drawing/2014/main" id="{C8588627-0F37-4466-83B8-4564EA0AB006}"/>
              </a:ext>
            </a:extLst>
          </p:cNvPr>
          <p:cNvPicPr>
            <a:picLocks noChangeAspect="1" noChangeArrowheads="1"/>
          </p:cNvPicPr>
          <p:nvPr/>
        </p:nvPicPr>
        <p:blipFill>
          <a:blip r:embed="rId8">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738059" y="1990199"/>
            <a:ext cx="1882887" cy="188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179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14" name="Picture 4" descr="CFDI + Carta Porte, transporte mercancía | DECXA">
            <a:extLst>
              <a:ext uri="{FF2B5EF4-FFF2-40B4-BE49-F238E27FC236}">
                <a16:creationId xmlns:a16="http://schemas.microsoft.com/office/drawing/2014/main" id="{753220AD-FDE1-484E-A613-E42B987FA4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24" t="39672" r="14640"/>
          <a:stretch/>
        </p:blipFill>
        <p:spPr bwMode="auto">
          <a:xfrm>
            <a:off x="861495" y="3707673"/>
            <a:ext cx="3475947" cy="18180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168D9A5-0939-41A0-A0E2-562352DEAE57}"/>
              </a:ext>
            </a:extLst>
          </p:cNvPr>
          <p:cNvSpPr txBox="1"/>
          <p:nvPr/>
        </p:nvSpPr>
        <p:spPr>
          <a:xfrm>
            <a:off x="4962581" y="1901150"/>
            <a:ext cx="6487194" cy="3548151"/>
          </a:xfrm>
          <a:prstGeom prst="rect">
            <a:avLst/>
          </a:prstGeom>
          <a:noFill/>
        </p:spPr>
        <p:txBody>
          <a:bodyPr wrap="square" rtlCol="0">
            <a:spAutoFit/>
          </a:bodyPr>
          <a:lstStyle/>
          <a:p>
            <a:pPr algn="just">
              <a:lnSpc>
                <a:spcPct val="113000"/>
              </a:lnSpc>
              <a:spcAft>
                <a:spcPts val="1800"/>
              </a:spcAft>
            </a:pPr>
            <a:r>
              <a:rPr lang="es-MX" sz="1600" dirty="0">
                <a:solidFill>
                  <a:schemeClr val="tx1"/>
                </a:solidFill>
                <a:latin typeface="Montserrat" panose="00000500000000000000" pitchFamily="2" charset="0"/>
              </a:rPr>
              <a:t>El </a:t>
            </a:r>
            <a:r>
              <a:rPr lang="es-MX" sz="1600" b="1" dirty="0">
                <a:solidFill>
                  <a:schemeClr val="tx1"/>
                </a:solidFill>
                <a:latin typeface="Montserrat" panose="00000500000000000000" pitchFamily="2" charset="0"/>
              </a:rPr>
              <a:t>transportista</a:t>
            </a:r>
            <a:r>
              <a:rPr lang="es-MX" sz="1600" dirty="0">
                <a:solidFill>
                  <a:schemeClr val="tx1"/>
                </a:solidFill>
                <a:latin typeface="Montserrat" panose="00000500000000000000" pitchFamily="2" charset="0"/>
              </a:rPr>
              <a:t> presta el servicio de transporte (es su actividad y recibe el pago por dicho servicio).</a:t>
            </a:r>
          </a:p>
          <a:p>
            <a:pPr algn="just">
              <a:lnSpc>
                <a:spcPct val="113000"/>
              </a:lnSpc>
              <a:spcAft>
                <a:spcPts val="1800"/>
              </a:spcAft>
            </a:pPr>
            <a:r>
              <a:rPr lang="es-MX" sz="1600" dirty="0">
                <a:solidFill>
                  <a:schemeClr val="tx1"/>
                </a:solidFill>
                <a:latin typeface="Montserrat" panose="00000500000000000000" pitchFamily="2" charset="0"/>
              </a:rPr>
              <a:t>El </a:t>
            </a:r>
            <a:r>
              <a:rPr lang="es-MX" sz="1600" b="1" dirty="0">
                <a:solidFill>
                  <a:schemeClr val="tx1"/>
                </a:solidFill>
                <a:latin typeface="Montserrat" panose="00000500000000000000" pitchFamily="2" charset="0"/>
              </a:rPr>
              <a:t>transportista</a:t>
            </a:r>
            <a:r>
              <a:rPr lang="es-MX" sz="1600" dirty="0">
                <a:solidFill>
                  <a:schemeClr val="tx1"/>
                </a:solidFill>
                <a:latin typeface="Montserrat" panose="00000500000000000000" pitchFamily="2" charset="0"/>
              </a:rPr>
              <a:t> está obligado a emitir </a:t>
            </a:r>
            <a:r>
              <a:rPr lang="es-MX" sz="1600" b="1" dirty="0">
                <a:solidFill>
                  <a:schemeClr val="tx1"/>
                </a:solidFill>
                <a:latin typeface="Montserrat" panose="00000500000000000000" pitchFamily="2" charset="0"/>
              </a:rPr>
              <a:t>un CFDI (tipo </a:t>
            </a:r>
            <a:r>
              <a:rPr lang="es-MX" sz="1600" b="1" i="1" dirty="0">
                <a:solidFill>
                  <a:schemeClr val="tx1"/>
                </a:solidFill>
                <a:latin typeface="Montserrat" panose="00000500000000000000" pitchFamily="2" charset="0"/>
              </a:rPr>
              <a:t>Ingreso</a:t>
            </a:r>
            <a:r>
              <a:rPr lang="es-MX" sz="1600" b="1" dirty="0">
                <a:solidFill>
                  <a:schemeClr val="tx1"/>
                </a:solidFill>
                <a:latin typeface="Montserrat" panose="00000500000000000000" pitchFamily="2" charset="0"/>
              </a:rPr>
              <a:t>) </a:t>
            </a:r>
            <a:r>
              <a:rPr lang="es-MX" sz="1600" dirty="0">
                <a:solidFill>
                  <a:schemeClr val="tx1"/>
                </a:solidFill>
                <a:latin typeface="Montserrat" panose="00000500000000000000" pitchFamily="2" charset="0"/>
              </a:rPr>
              <a:t>e incorporar el complemento Carta Porte (de ser el caso).</a:t>
            </a:r>
          </a:p>
          <a:p>
            <a:pPr marL="285750" lvl="3" indent="-285750" algn="just">
              <a:lnSpc>
                <a:spcPct val="113000"/>
              </a:lnSpc>
              <a:spcAft>
                <a:spcPts val="1800"/>
              </a:spcAft>
              <a:buFont typeface="Arial" panose="020B0604020202020204" pitchFamily="34" charset="0"/>
              <a:buChar char="•"/>
            </a:pPr>
            <a:r>
              <a:rPr lang="es-MX" sz="1600" dirty="0">
                <a:solidFill>
                  <a:schemeClr val="tx1"/>
                </a:solidFill>
                <a:latin typeface="Montserrat" panose="00000500000000000000" pitchFamily="2" charset="0"/>
              </a:rPr>
              <a:t>El </a:t>
            </a:r>
            <a:r>
              <a:rPr lang="es-MX" sz="1600" b="1" dirty="0">
                <a:solidFill>
                  <a:schemeClr val="tx1"/>
                </a:solidFill>
                <a:latin typeface="Montserrat" panose="00000500000000000000" pitchFamily="2" charset="0"/>
              </a:rPr>
              <a:t>chofer</a:t>
            </a:r>
            <a:r>
              <a:rPr lang="es-MX" sz="1600" dirty="0">
                <a:solidFill>
                  <a:schemeClr val="tx1"/>
                </a:solidFill>
                <a:latin typeface="Montserrat" panose="00000500000000000000" pitchFamily="2" charset="0"/>
              </a:rPr>
              <a:t> </a:t>
            </a:r>
            <a:r>
              <a:rPr lang="es-MX" sz="1600" i="1" dirty="0">
                <a:solidFill>
                  <a:schemeClr val="tx1"/>
                </a:solidFill>
                <a:latin typeface="Montserrat" panose="00000500000000000000" pitchFamily="2" charset="0"/>
              </a:rPr>
              <a:t>del </a:t>
            </a:r>
            <a:r>
              <a:rPr lang="es-MX" sz="1600" b="1" i="1" dirty="0">
                <a:solidFill>
                  <a:schemeClr val="tx1"/>
                </a:solidFill>
                <a:latin typeface="Montserrat" panose="00000500000000000000" pitchFamily="2" charset="0"/>
              </a:rPr>
              <a:t>transportista</a:t>
            </a:r>
            <a:r>
              <a:rPr lang="es-MX" sz="1600" dirty="0">
                <a:solidFill>
                  <a:schemeClr val="tx1"/>
                </a:solidFill>
                <a:latin typeface="Montserrat" panose="00000500000000000000" pitchFamily="2" charset="0"/>
              </a:rPr>
              <a:t>, puede acreditar el transporte y legal tenencia de los bienes con dicho CFDI (impreso o digital)</a:t>
            </a:r>
          </a:p>
          <a:p>
            <a:pPr lvl="3" algn="just">
              <a:lnSpc>
                <a:spcPct val="113000"/>
              </a:lnSpc>
              <a:spcAft>
                <a:spcPts val="1800"/>
              </a:spcAft>
            </a:pPr>
            <a:r>
              <a:rPr lang="es-MX" sz="1600" i="1" dirty="0">
                <a:solidFill>
                  <a:schemeClr val="tx1"/>
                </a:solidFill>
                <a:latin typeface="Montserrat" panose="00000500000000000000" pitchFamily="2" charset="0"/>
              </a:rPr>
              <a:t>La factura que ampara las mercancías, es un comprobante de la operación comercial entre el </a:t>
            </a:r>
            <a:r>
              <a:rPr lang="es-MX" sz="1600" b="1" i="1" dirty="0">
                <a:solidFill>
                  <a:schemeClr val="tx1"/>
                </a:solidFill>
                <a:latin typeface="Montserrat" panose="00000500000000000000" pitchFamily="2" charset="0"/>
              </a:rPr>
              <a:t>vendedor</a:t>
            </a:r>
            <a:r>
              <a:rPr lang="es-MX" sz="1600" i="1" dirty="0">
                <a:solidFill>
                  <a:schemeClr val="tx1"/>
                </a:solidFill>
                <a:latin typeface="Montserrat" panose="00000500000000000000" pitchFamily="2" charset="0"/>
              </a:rPr>
              <a:t> y el </a:t>
            </a:r>
            <a:r>
              <a:rPr lang="es-MX" sz="1600" b="1" i="1" dirty="0">
                <a:solidFill>
                  <a:schemeClr val="tx1"/>
                </a:solidFill>
                <a:latin typeface="Montserrat" panose="00000500000000000000" pitchFamily="2" charset="0"/>
              </a:rPr>
              <a:t>comprador</a:t>
            </a:r>
            <a:r>
              <a:rPr lang="es-MX" sz="1600" i="1" dirty="0">
                <a:solidFill>
                  <a:schemeClr val="tx1"/>
                </a:solidFill>
                <a:latin typeface="Montserrat" panose="00000500000000000000" pitchFamily="2" charset="0"/>
              </a:rPr>
              <a:t>.</a:t>
            </a:r>
          </a:p>
        </p:txBody>
      </p:sp>
      <p:sp>
        <p:nvSpPr>
          <p:cNvPr id="6" name="Rectángulo: esquinas redondeadas 5">
            <a:extLst>
              <a:ext uri="{FF2B5EF4-FFF2-40B4-BE49-F238E27FC236}">
                <a16:creationId xmlns:a16="http://schemas.microsoft.com/office/drawing/2014/main" id="{246876A4-2886-4D26-9C9B-D0B264AEFE0F}"/>
              </a:ext>
            </a:extLst>
          </p:cNvPr>
          <p:cNvSpPr/>
          <p:nvPr/>
        </p:nvSpPr>
        <p:spPr>
          <a:xfrm>
            <a:off x="1027021" y="2191497"/>
            <a:ext cx="2958803" cy="1210443"/>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s-MX" sz="2400" b="1" dirty="0">
                <a:solidFill>
                  <a:sysClr val="windowText" lastClr="000000"/>
                </a:solidFill>
                <a:latin typeface="Montserrat" panose="00000500000000000000" pitchFamily="2" charset="0"/>
              </a:rPr>
              <a:t>CFDI </a:t>
            </a:r>
          </a:p>
          <a:p>
            <a:pPr algn="ctr"/>
            <a:r>
              <a:rPr lang="es-MX" sz="1800" i="1" dirty="0">
                <a:solidFill>
                  <a:sysClr val="windowText" lastClr="000000"/>
                </a:solidFill>
                <a:latin typeface="Montserrat" panose="00000500000000000000" pitchFamily="2" charset="0"/>
              </a:rPr>
              <a:t>(tipo Ingreso)</a:t>
            </a:r>
          </a:p>
        </p:txBody>
      </p:sp>
      <p:sp>
        <p:nvSpPr>
          <p:cNvPr id="9" name="Rectángulo 8">
            <a:extLst>
              <a:ext uri="{FF2B5EF4-FFF2-40B4-BE49-F238E27FC236}">
                <a16:creationId xmlns:a16="http://schemas.microsoft.com/office/drawing/2014/main" id="{E36285CF-52D0-4660-8E1C-C58E01FEB003}"/>
              </a:ext>
            </a:extLst>
          </p:cNvPr>
          <p:cNvSpPr/>
          <p:nvPr/>
        </p:nvSpPr>
        <p:spPr>
          <a:xfrm>
            <a:off x="7749768" y="5495899"/>
            <a:ext cx="3700007" cy="461665"/>
          </a:xfrm>
          <a:prstGeom prst="rect">
            <a:avLst/>
          </a:prstGeom>
        </p:spPr>
        <p:txBody>
          <a:bodyPr wrap="square">
            <a:spAutoFit/>
          </a:bodyPr>
          <a:lstStyle/>
          <a:p>
            <a:pPr algn="r"/>
            <a:r>
              <a:rPr lang="es-ES" sz="1200" i="1" dirty="0">
                <a:latin typeface="Montserrat" pitchFamily="2" charset="77"/>
              </a:rPr>
              <a:t>Fundamento legal: Artículo 29 y 29-A del CFF y la Regla 2.7.7.1., de la RMF para 2022.  </a:t>
            </a:r>
            <a:endParaRPr lang="es-MX" sz="1200" i="1" dirty="0">
              <a:latin typeface="Montserrat" pitchFamily="2" charset="77"/>
            </a:endParaRPr>
          </a:p>
        </p:txBody>
      </p:sp>
      <p:pic>
        <p:nvPicPr>
          <p:cNvPr id="10" name="Google Shape;131;p19" descr="Logotipo&#10;&#10;Descripción generada automáticamente con confianza media">
            <a:extLst>
              <a:ext uri="{FF2B5EF4-FFF2-40B4-BE49-F238E27FC236}">
                <a16:creationId xmlns:a16="http://schemas.microsoft.com/office/drawing/2014/main" id="{07F11E36-C1F7-3344-AEED-EC560DA7FF09}"/>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11" name="Google Shape;132;p19">
            <a:extLst>
              <a:ext uri="{FF2B5EF4-FFF2-40B4-BE49-F238E27FC236}">
                <a16:creationId xmlns:a16="http://schemas.microsoft.com/office/drawing/2014/main" id="{47373297-FB81-114C-84B4-4BD78113569D}"/>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12" name="Imagen 11">
            <a:extLst>
              <a:ext uri="{FF2B5EF4-FFF2-40B4-BE49-F238E27FC236}">
                <a16:creationId xmlns:a16="http://schemas.microsoft.com/office/drawing/2014/main" id="{999FB3AA-74A9-8648-90A0-02C905530A4D}"/>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1714771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5122" name="Picture 2" descr="Atracción de Talento">
            <a:extLst>
              <a:ext uri="{FF2B5EF4-FFF2-40B4-BE49-F238E27FC236}">
                <a16:creationId xmlns:a16="http://schemas.microsoft.com/office/drawing/2014/main" id="{526D9729-05B8-4ADB-A132-B2AE529F6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874" y="2139777"/>
            <a:ext cx="6314683" cy="328932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31;p19" descr="Logotipo&#10;&#10;Descripción generada automáticamente con confianza media">
            <a:extLst>
              <a:ext uri="{FF2B5EF4-FFF2-40B4-BE49-F238E27FC236}">
                <a16:creationId xmlns:a16="http://schemas.microsoft.com/office/drawing/2014/main" id="{3ED2C87B-A0B9-204F-AA52-67E94E22B7BB}"/>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85EB0A22-D699-1B4B-B0DE-A5EE37349181}"/>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B4043CDF-2396-6845-8A1F-02ABE2B7AE46}"/>
              </a:ext>
            </a:extLst>
          </p:cNvPr>
          <p:cNvPicPr>
            <a:picLocks noChangeAspect="1"/>
          </p:cNvPicPr>
          <p:nvPr/>
        </p:nvPicPr>
        <p:blipFill>
          <a:blip r:embed="rId6"/>
          <a:stretch>
            <a:fillRect/>
          </a:stretch>
        </p:blipFill>
        <p:spPr>
          <a:xfrm>
            <a:off x="451062" y="417820"/>
            <a:ext cx="1840808" cy="333460"/>
          </a:xfrm>
          <a:prstGeom prst="rect">
            <a:avLst/>
          </a:prstGeom>
        </p:spPr>
      </p:pic>
      <p:sp>
        <p:nvSpPr>
          <p:cNvPr id="9" name="Rectángulo 8">
            <a:extLst>
              <a:ext uri="{FF2B5EF4-FFF2-40B4-BE49-F238E27FC236}">
                <a16:creationId xmlns:a16="http://schemas.microsoft.com/office/drawing/2014/main" id="{FCD39998-096D-1844-9DAE-4F90E161035A}"/>
              </a:ext>
            </a:extLst>
          </p:cNvPr>
          <p:cNvSpPr/>
          <p:nvPr/>
        </p:nvSpPr>
        <p:spPr>
          <a:xfrm>
            <a:off x="747168" y="2756003"/>
            <a:ext cx="4083249" cy="1846659"/>
          </a:xfrm>
          <a:prstGeom prst="rect">
            <a:avLst/>
          </a:prstGeom>
        </p:spPr>
        <p:txBody>
          <a:bodyPr wrap="square">
            <a:spAutoFit/>
          </a:bodyPr>
          <a:lstStyle/>
          <a:p>
            <a:pPr algn="just"/>
            <a:r>
              <a:rPr lang="es-ES" sz="1800" b="1" dirty="0">
                <a:solidFill>
                  <a:srgbClr val="7A2682"/>
                </a:solidFill>
                <a:latin typeface="Montserrat-SemiBold"/>
                <a:ea typeface="Montserrat-SemiBold"/>
                <a:cs typeface="Montserrat-SemiBold"/>
              </a:rPr>
              <a:t>Supuesto: </a:t>
            </a:r>
            <a:endParaRPr lang="es-MX" sz="1800" dirty="0">
              <a:latin typeface="Montserrat-SemiBold"/>
              <a:ea typeface="Montserrat-SemiBold"/>
              <a:cs typeface="Montserrat-SemiBold"/>
            </a:endParaRPr>
          </a:p>
          <a:p>
            <a:pPr algn="just"/>
            <a:r>
              <a:rPr lang="es-ES" sz="1600" dirty="0">
                <a:solidFill>
                  <a:schemeClr val="tx1"/>
                </a:solidFill>
                <a:latin typeface="Montserrat" panose="00000500000000000000" pitchFamily="2" charset="0"/>
              </a:rPr>
              <a:t>Un fabricante o vendedor de féretros o ataúdes, que va a transitar por jurisdicción federal por más de 30 kilómetros, </a:t>
            </a:r>
            <a:r>
              <a:rPr lang="es-ES" sz="1600" b="1" dirty="0">
                <a:solidFill>
                  <a:srgbClr val="949300"/>
                </a:solidFill>
                <a:latin typeface="Montserrat-SemiBold"/>
              </a:rPr>
              <a:t>¿qué clave deberá señalar en su complemento Carta Porte?</a:t>
            </a:r>
          </a:p>
        </p:txBody>
      </p:sp>
    </p:spTree>
    <p:extLst>
      <p:ext uri="{BB962C8B-B14F-4D97-AF65-F5344CB8AC3E}">
        <p14:creationId xmlns:p14="http://schemas.microsoft.com/office/powerpoint/2010/main" val="2312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Rectángulo 1">
            <a:extLst>
              <a:ext uri="{FF2B5EF4-FFF2-40B4-BE49-F238E27FC236}">
                <a16:creationId xmlns:a16="http://schemas.microsoft.com/office/drawing/2014/main" id="{335C81A2-8AF2-42EB-888D-54101ED8FD72}"/>
              </a:ext>
            </a:extLst>
          </p:cNvPr>
          <p:cNvSpPr/>
          <p:nvPr/>
        </p:nvSpPr>
        <p:spPr>
          <a:xfrm>
            <a:off x="2576789" y="1735086"/>
            <a:ext cx="7404180" cy="1323439"/>
          </a:xfrm>
          <a:prstGeom prst="rect">
            <a:avLst/>
          </a:prstGeom>
        </p:spPr>
        <p:txBody>
          <a:bodyPr wrap="square">
            <a:spAutoFit/>
          </a:bodyPr>
          <a:lstStyle/>
          <a:p>
            <a:pPr algn="just"/>
            <a:r>
              <a:rPr lang="es-ES" sz="1600" dirty="0">
                <a:solidFill>
                  <a:schemeClr val="tx1"/>
                </a:solidFill>
                <a:latin typeface="Montserrat" panose="00000500000000000000" pitchFamily="2" charset="0"/>
              </a:rPr>
              <a:t>El fabricante o vendedor de féretros o ataúdes, que los va a trasladar por jurisdicción federal, en su complemento Carta Porte, deberá señalar la </a:t>
            </a:r>
            <a:r>
              <a:rPr lang="es-ES" sz="1600" b="1" dirty="0">
                <a:solidFill>
                  <a:schemeClr val="tx1"/>
                </a:solidFill>
                <a:latin typeface="Montserrat" panose="00000500000000000000" pitchFamily="2" charset="0"/>
              </a:rPr>
              <a:t>clave 48131500 </a:t>
            </a:r>
            <a:r>
              <a:rPr lang="es-MX" sz="1600" b="1" dirty="0">
                <a:solidFill>
                  <a:schemeClr val="tx1"/>
                </a:solidFill>
                <a:latin typeface="Montserrat" panose="00000500000000000000" pitchFamily="2" charset="0"/>
              </a:rPr>
              <a:t>Productos de entierro o tumbas (Productos funerarios)</a:t>
            </a:r>
            <a:r>
              <a:rPr lang="es-ES" sz="1600" dirty="0">
                <a:solidFill>
                  <a:schemeClr val="tx1"/>
                </a:solidFill>
                <a:latin typeface="Montserrat" panose="00000500000000000000" pitchFamily="2" charset="0"/>
              </a:rPr>
              <a:t>, según corresponda el tipo de producto.</a:t>
            </a:r>
          </a:p>
          <a:p>
            <a:pPr algn="just"/>
            <a:r>
              <a:rPr lang="es-ES" sz="1600" dirty="0">
                <a:solidFill>
                  <a:schemeClr val="tx1"/>
                </a:solidFill>
                <a:latin typeface="Montserrat" panose="00000500000000000000" pitchFamily="2" charset="0"/>
              </a:rPr>
              <a:t> </a:t>
            </a:r>
            <a:endParaRPr lang="es-MX" sz="1600" dirty="0">
              <a:latin typeface="Montserrat-SemiBold"/>
            </a:endParaRPr>
          </a:p>
        </p:txBody>
      </p:sp>
      <p:sp>
        <p:nvSpPr>
          <p:cNvPr id="3" name="Rectángulo 2">
            <a:extLst>
              <a:ext uri="{FF2B5EF4-FFF2-40B4-BE49-F238E27FC236}">
                <a16:creationId xmlns:a16="http://schemas.microsoft.com/office/drawing/2014/main" id="{A96F43B0-7A65-447E-8EEC-96076C0A92B7}"/>
              </a:ext>
            </a:extLst>
          </p:cNvPr>
          <p:cNvSpPr/>
          <p:nvPr/>
        </p:nvSpPr>
        <p:spPr>
          <a:xfrm>
            <a:off x="6133778" y="5965512"/>
            <a:ext cx="5252679" cy="461665"/>
          </a:xfrm>
          <a:prstGeom prst="rect">
            <a:avLst/>
          </a:prstGeom>
        </p:spPr>
        <p:txBody>
          <a:bodyPr wrap="square">
            <a:spAutoFit/>
          </a:bodyPr>
          <a:lstStyle/>
          <a:p>
            <a:pPr algn="r"/>
            <a:r>
              <a:rPr lang="es-ES" sz="1200" i="1" dirty="0">
                <a:latin typeface="Montserrat" pitchFamily="2" charset="77"/>
              </a:rPr>
              <a:t>Fundamento legal: Artículo 29 y 29-A del CFF y las Reglas 2.7.7.2., 2.7.7.3., 2.7.7.12., de la RMF para 2022.  </a:t>
            </a:r>
            <a:endParaRPr lang="es-MX" sz="1200" i="1" dirty="0">
              <a:latin typeface="Montserrat" pitchFamily="2" charset="77"/>
            </a:endParaRPr>
          </a:p>
        </p:txBody>
      </p:sp>
      <p:pic>
        <p:nvPicPr>
          <p:cNvPr id="6" name="Imagen 5" descr="Interfaz de usuario gráfica, Texto, Aplicación&#10;&#10;Descripción generada automáticamente">
            <a:extLst>
              <a:ext uri="{FF2B5EF4-FFF2-40B4-BE49-F238E27FC236}">
                <a16:creationId xmlns:a16="http://schemas.microsoft.com/office/drawing/2014/main" id="{E655BE1F-FCFC-488A-8D50-8537F93AC85A}"/>
              </a:ext>
            </a:extLst>
          </p:cNvPr>
          <p:cNvPicPr>
            <a:picLocks noChangeAspect="1"/>
          </p:cNvPicPr>
          <p:nvPr/>
        </p:nvPicPr>
        <p:blipFill>
          <a:blip r:embed="rId3"/>
          <a:stretch>
            <a:fillRect/>
          </a:stretch>
        </p:blipFill>
        <p:spPr>
          <a:xfrm>
            <a:off x="2376603" y="3058525"/>
            <a:ext cx="7804551" cy="2228965"/>
          </a:xfrm>
          <a:prstGeom prst="rect">
            <a:avLst/>
          </a:prstGeom>
        </p:spPr>
      </p:pic>
      <p:pic>
        <p:nvPicPr>
          <p:cNvPr id="7" name="Google Shape;131;p19" descr="Logotipo&#10;&#10;Descripción generada automáticamente con confianza media">
            <a:extLst>
              <a:ext uri="{FF2B5EF4-FFF2-40B4-BE49-F238E27FC236}">
                <a16:creationId xmlns:a16="http://schemas.microsoft.com/office/drawing/2014/main" id="{DA775414-B79F-A84A-95AB-AB8F1789E33B}"/>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8" name="Google Shape;132;p19">
            <a:extLst>
              <a:ext uri="{FF2B5EF4-FFF2-40B4-BE49-F238E27FC236}">
                <a16:creationId xmlns:a16="http://schemas.microsoft.com/office/drawing/2014/main" id="{6FF2E663-DA86-8C43-87A9-A6786B947DD0}"/>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9" name="Imagen 8">
            <a:extLst>
              <a:ext uri="{FF2B5EF4-FFF2-40B4-BE49-F238E27FC236}">
                <a16:creationId xmlns:a16="http://schemas.microsoft.com/office/drawing/2014/main" id="{ECD4AB96-4EBA-234E-9542-CC9F267F1D4F}"/>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3082277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3" name="Imagen 2">
            <a:extLst>
              <a:ext uri="{FF2B5EF4-FFF2-40B4-BE49-F238E27FC236}">
                <a16:creationId xmlns:a16="http://schemas.microsoft.com/office/drawing/2014/main" id="{C00BFE31-C702-4717-967D-030A9CB076A6}"/>
              </a:ext>
            </a:extLst>
          </p:cNvPr>
          <p:cNvPicPr>
            <a:picLocks noChangeAspect="1"/>
          </p:cNvPicPr>
          <p:nvPr/>
        </p:nvPicPr>
        <p:blipFill>
          <a:blip r:embed="rId3"/>
          <a:stretch>
            <a:fillRect/>
          </a:stretch>
        </p:blipFill>
        <p:spPr>
          <a:xfrm>
            <a:off x="1222379" y="2726220"/>
            <a:ext cx="2420080" cy="2713676"/>
          </a:xfrm>
          <a:prstGeom prst="rect">
            <a:avLst/>
          </a:prstGeom>
        </p:spPr>
      </p:pic>
      <p:sp>
        <p:nvSpPr>
          <p:cNvPr id="4" name="Flecha: a la derecha 3">
            <a:extLst>
              <a:ext uri="{FF2B5EF4-FFF2-40B4-BE49-F238E27FC236}">
                <a16:creationId xmlns:a16="http://schemas.microsoft.com/office/drawing/2014/main" id="{25E02540-73D4-4EEF-BE3C-4FBE46F4F39F}"/>
              </a:ext>
            </a:extLst>
          </p:cNvPr>
          <p:cNvSpPr/>
          <p:nvPr/>
        </p:nvSpPr>
        <p:spPr>
          <a:xfrm>
            <a:off x="6359364" y="3373615"/>
            <a:ext cx="1036323" cy="106689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B2AF4112-3D04-4F31-A314-613E35238265}"/>
              </a:ext>
            </a:extLst>
          </p:cNvPr>
          <p:cNvPicPr>
            <a:picLocks noChangeAspect="1"/>
          </p:cNvPicPr>
          <p:nvPr/>
        </p:nvPicPr>
        <p:blipFill>
          <a:blip r:embed="rId4"/>
          <a:stretch>
            <a:fillRect/>
          </a:stretch>
        </p:blipFill>
        <p:spPr>
          <a:xfrm>
            <a:off x="7705302" y="2730101"/>
            <a:ext cx="3487872" cy="2713676"/>
          </a:xfrm>
          <a:prstGeom prst="rect">
            <a:avLst/>
          </a:prstGeom>
        </p:spPr>
      </p:pic>
      <p:pic>
        <p:nvPicPr>
          <p:cNvPr id="12" name="Imagen 11">
            <a:extLst>
              <a:ext uri="{FF2B5EF4-FFF2-40B4-BE49-F238E27FC236}">
                <a16:creationId xmlns:a16="http://schemas.microsoft.com/office/drawing/2014/main" id="{34ACE4DC-87C1-4E6F-88AB-D9F2F2E99767}"/>
              </a:ext>
            </a:extLst>
          </p:cNvPr>
          <p:cNvPicPr>
            <a:picLocks noChangeAspect="1"/>
          </p:cNvPicPr>
          <p:nvPr/>
        </p:nvPicPr>
        <p:blipFill>
          <a:blip r:embed="rId5"/>
          <a:stretch>
            <a:fillRect/>
          </a:stretch>
        </p:blipFill>
        <p:spPr>
          <a:xfrm>
            <a:off x="4246618" y="3639751"/>
            <a:ext cx="1629310" cy="772347"/>
          </a:xfrm>
          <a:prstGeom prst="rect">
            <a:avLst/>
          </a:prstGeom>
        </p:spPr>
      </p:pic>
      <p:pic>
        <p:nvPicPr>
          <p:cNvPr id="13" name="Imagen 12">
            <a:extLst>
              <a:ext uri="{FF2B5EF4-FFF2-40B4-BE49-F238E27FC236}">
                <a16:creationId xmlns:a16="http://schemas.microsoft.com/office/drawing/2014/main" id="{BBEDEC16-F263-4AB6-BF89-324E9B9C8E49}"/>
              </a:ext>
            </a:extLst>
          </p:cNvPr>
          <p:cNvPicPr>
            <a:picLocks noChangeAspect="1"/>
          </p:cNvPicPr>
          <p:nvPr/>
        </p:nvPicPr>
        <p:blipFill>
          <a:blip r:embed="rId6"/>
          <a:stretch>
            <a:fillRect/>
          </a:stretch>
        </p:blipFill>
        <p:spPr>
          <a:xfrm>
            <a:off x="4241837" y="4449037"/>
            <a:ext cx="2364638" cy="990859"/>
          </a:xfrm>
          <a:prstGeom prst="rect">
            <a:avLst/>
          </a:prstGeom>
        </p:spPr>
      </p:pic>
      <p:sp>
        <p:nvSpPr>
          <p:cNvPr id="14" name="CuadroTexto 13">
            <a:extLst>
              <a:ext uri="{FF2B5EF4-FFF2-40B4-BE49-F238E27FC236}">
                <a16:creationId xmlns:a16="http://schemas.microsoft.com/office/drawing/2014/main" id="{00827574-A1F1-4943-8658-A4AA1BDAB145}"/>
              </a:ext>
            </a:extLst>
          </p:cNvPr>
          <p:cNvSpPr txBox="1"/>
          <p:nvPr/>
        </p:nvSpPr>
        <p:spPr>
          <a:xfrm>
            <a:off x="1350134" y="5741101"/>
            <a:ext cx="2192935" cy="523220"/>
          </a:xfrm>
          <a:prstGeom prst="rect">
            <a:avLst/>
          </a:prstGeom>
          <a:noFill/>
        </p:spPr>
        <p:txBody>
          <a:bodyPr wrap="square" rtlCol="0">
            <a:spAutoFit/>
          </a:bodyPr>
          <a:lstStyle/>
          <a:p>
            <a:pPr algn="ctr"/>
            <a:r>
              <a:rPr lang="es-MX" b="1" dirty="0">
                <a:latin typeface="Montserrat" panose="00000500000000000000" pitchFamily="2" charset="0"/>
              </a:rPr>
              <a:t>Provedor de mercancías</a:t>
            </a:r>
          </a:p>
        </p:txBody>
      </p:sp>
      <p:sp>
        <p:nvSpPr>
          <p:cNvPr id="2" name="CuadroTexto 1">
            <a:extLst>
              <a:ext uri="{FF2B5EF4-FFF2-40B4-BE49-F238E27FC236}">
                <a16:creationId xmlns:a16="http://schemas.microsoft.com/office/drawing/2014/main" id="{3DF7EEA2-3C84-4F00-9C2C-F1140A77F49A}"/>
              </a:ext>
            </a:extLst>
          </p:cNvPr>
          <p:cNvSpPr txBox="1"/>
          <p:nvPr/>
        </p:nvSpPr>
        <p:spPr>
          <a:xfrm>
            <a:off x="711384" y="1352120"/>
            <a:ext cx="10567626" cy="923330"/>
          </a:xfrm>
          <a:prstGeom prst="rect">
            <a:avLst/>
          </a:prstGeom>
          <a:noFill/>
        </p:spPr>
        <p:txBody>
          <a:bodyPr wrap="square" rtlCol="0">
            <a:spAutoFit/>
          </a:bodyPr>
          <a:lstStyle/>
          <a:p>
            <a:pPr algn="just"/>
            <a:r>
              <a:rPr lang="es-MX" sz="1800" b="1" dirty="0">
                <a:solidFill>
                  <a:srgbClr val="7A2682"/>
                </a:solidFill>
                <a:latin typeface="Montserrat" panose="00000500000000000000" pitchFamily="2" charset="0"/>
              </a:rPr>
              <a:t>Comerciante que trasladará mercancías de su local al domicilio de su cliente utilizando tramo federal, con un medio de transporte propio, esto es, no contrata los servicios de un transportista</a:t>
            </a:r>
          </a:p>
        </p:txBody>
      </p:sp>
      <p:pic>
        <p:nvPicPr>
          <p:cNvPr id="16" name="Google Shape;131;p19" descr="Logotipo&#10;&#10;Descripción generada automáticamente con confianza media">
            <a:extLst>
              <a:ext uri="{FF2B5EF4-FFF2-40B4-BE49-F238E27FC236}">
                <a16:creationId xmlns:a16="http://schemas.microsoft.com/office/drawing/2014/main" id="{99CFE925-6846-C941-8985-83719B785C72}"/>
              </a:ext>
            </a:extLst>
          </p:cNvPr>
          <p:cNvPicPr preferRelativeResize="0"/>
          <p:nvPr/>
        </p:nvPicPr>
        <p:blipFill rotWithShape="1">
          <a:blip r:embed="rId7">
            <a:alphaModFix/>
          </a:blip>
          <a:srcRect/>
          <a:stretch/>
        </p:blipFill>
        <p:spPr>
          <a:xfrm>
            <a:off x="7615850" y="343950"/>
            <a:ext cx="2669857" cy="633600"/>
          </a:xfrm>
          <a:prstGeom prst="rect">
            <a:avLst/>
          </a:prstGeom>
          <a:noFill/>
          <a:ln>
            <a:noFill/>
          </a:ln>
        </p:spPr>
      </p:pic>
      <p:pic>
        <p:nvPicPr>
          <p:cNvPr id="17" name="Google Shape;132;p19">
            <a:extLst>
              <a:ext uri="{FF2B5EF4-FFF2-40B4-BE49-F238E27FC236}">
                <a16:creationId xmlns:a16="http://schemas.microsoft.com/office/drawing/2014/main" id="{ED187495-7B06-874B-9E39-EEAA949A86D6}"/>
              </a:ext>
            </a:extLst>
          </p:cNvPr>
          <p:cNvPicPr preferRelativeResize="0"/>
          <p:nvPr/>
        </p:nvPicPr>
        <p:blipFill>
          <a:blip r:embed="rId8">
            <a:alphaModFix/>
          </a:blip>
          <a:stretch>
            <a:fillRect/>
          </a:stretch>
        </p:blipFill>
        <p:spPr>
          <a:xfrm>
            <a:off x="10490333" y="267750"/>
            <a:ext cx="1349292" cy="633600"/>
          </a:xfrm>
          <a:prstGeom prst="rect">
            <a:avLst/>
          </a:prstGeom>
          <a:noFill/>
          <a:ln>
            <a:noFill/>
          </a:ln>
        </p:spPr>
      </p:pic>
      <p:pic>
        <p:nvPicPr>
          <p:cNvPr id="18" name="Imagen 17">
            <a:extLst>
              <a:ext uri="{FF2B5EF4-FFF2-40B4-BE49-F238E27FC236}">
                <a16:creationId xmlns:a16="http://schemas.microsoft.com/office/drawing/2014/main" id="{8722D17C-0B24-3C46-B2C8-29685958132C}"/>
              </a:ext>
            </a:extLst>
          </p:cNvPr>
          <p:cNvPicPr>
            <a:picLocks noChangeAspect="1"/>
          </p:cNvPicPr>
          <p:nvPr/>
        </p:nvPicPr>
        <p:blipFill>
          <a:blip r:embed="rId9"/>
          <a:stretch>
            <a:fillRect/>
          </a:stretch>
        </p:blipFill>
        <p:spPr>
          <a:xfrm>
            <a:off x="451062" y="417820"/>
            <a:ext cx="1840808" cy="333460"/>
          </a:xfrm>
          <a:prstGeom prst="rect">
            <a:avLst/>
          </a:prstGeom>
        </p:spPr>
      </p:pic>
      <p:sp>
        <p:nvSpPr>
          <p:cNvPr id="19" name="CuadroTexto 18">
            <a:extLst>
              <a:ext uri="{FF2B5EF4-FFF2-40B4-BE49-F238E27FC236}">
                <a16:creationId xmlns:a16="http://schemas.microsoft.com/office/drawing/2014/main" id="{2A46D3EB-8276-7A48-9DE5-5DE43C3CD158}"/>
              </a:ext>
            </a:extLst>
          </p:cNvPr>
          <p:cNvSpPr txBox="1"/>
          <p:nvPr/>
        </p:nvSpPr>
        <p:spPr>
          <a:xfrm>
            <a:off x="8352770" y="5848822"/>
            <a:ext cx="2192935" cy="307777"/>
          </a:xfrm>
          <a:prstGeom prst="rect">
            <a:avLst/>
          </a:prstGeom>
          <a:noFill/>
        </p:spPr>
        <p:txBody>
          <a:bodyPr wrap="square" rtlCol="0">
            <a:spAutoFit/>
          </a:bodyPr>
          <a:lstStyle/>
          <a:p>
            <a:pPr algn="ctr"/>
            <a:r>
              <a:rPr lang="es-MX" b="1" dirty="0">
                <a:latin typeface="Montserrat" panose="00000500000000000000" pitchFamily="2" charset="0"/>
              </a:rPr>
              <a:t>Cliente</a:t>
            </a:r>
          </a:p>
        </p:txBody>
      </p:sp>
    </p:spTree>
    <p:extLst>
      <p:ext uri="{BB962C8B-B14F-4D97-AF65-F5344CB8AC3E}">
        <p14:creationId xmlns:p14="http://schemas.microsoft.com/office/powerpoint/2010/main" val="4180178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4" name="Imagen 3">
            <a:extLst>
              <a:ext uri="{FF2B5EF4-FFF2-40B4-BE49-F238E27FC236}">
                <a16:creationId xmlns:a16="http://schemas.microsoft.com/office/drawing/2014/main" id="{257AFF5B-998E-49C2-A045-30F1A368E4A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396164" y="1744822"/>
            <a:ext cx="6443461" cy="4024337"/>
          </a:xfrm>
          <a:prstGeom prst="rect">
            <a:avLst/>
          </a:prstGeom>
        </p:spPr>
      </p:pic>
      <p:pic>
        <p:nvPicPr>
          <p:cNvPr id="6" name="Google Shape;131;p19" descr="Logotipo&#10;&#10;Descripción generada automáticamente con confianza media">
            <a:extLst>
              <a:ext uri="{FF2B5EF4-FFF2-40B4-BE49-F238E27FC236}">
                <a16:creationId xmlns:a16="http://schemas.microsoft.com/office/drawing/2014/main" id="{2DE6B0FD-BBEC-734B-9EC7-BC56496A6F16}"/>
              </a:ext>
            </a:extLst>
          </p:cNvPr>
          <p:cNvPicPr preferRelativeResize="0"/>
          <p:nvPr/>
        </p:nvPicPr>
        <p:blipFill rotWithShape="1">
          <a:blip r:embed="rId5">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5997F297-6844-AA45-B4EF-1098C90A0086}"/>
              </a:ext>
            </a:extLst>
          </p:cNvPr>
          <p:cNvPicPr preferRelativeResize="0"/>
          <p:nvPr/>
        </p:nvPicPr>
        <p:blipFill>
          <a:blip r:embed="rId6">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D9CEDF29-790A-2147-8C63-69F17745F592}"/>
              </a:ext>
            </a:extLst>
          </p:cNvPr>
          <p:cNvPicPr>
            <a:picLocks noChangeAspect="1"/>
          </p:cNvPicPr>
          <p:nvPr/>
        </p:nvPicPr>
        <p:blipFill>
          <a:blip r:embed="rId7"/>
          <a:stretch>
            <a:fillRect/>
          </a:stretch>
        </p:blipFill>
        <p:spPr>
          <a:xfrm>
            <a:off x="451062" y="417820"/>
            <a:ext cx="1840808" cy="333460"/>
          </a:xfrm>
          <a:prstGeom prst="rect">
            <a:avLst/>
          </a:prstGeom>
        </p:spPr>
      </p:pic>
      <p:sp>
        <p:nvSpPr>
          <p:cNvPr id="9" name="Rectángulo 8">
            <a:extLst>
              <a:ext uri="{FF2B5EF4-FFF2-40B4-BE49-F238E27FC236}">
                <a16:creationId xmlns:a16="http://schemas.microsoft.com/office/drawing/2014/main" id="{A3EB16B7-CFCD-D54D-B693-90A33E33F355}"/>
              </a:ext>
            </a:extLst>
          </p:cNvPr>
          <p:cNvSpPr/>
          <p:nvPr/>
        </p:nvSpPr>
        <p:spPr>
          <a:xfrm>
            <a:off x="747168" y="2756003"/>
            <a:ext cx="4083249" cy="1354217"/>
          </a:xfrm>
          <a:prstGeom prst="rect">
            <a:avLst/>
          </a:prstGeom>
        </p:spPr>
        <p:txBody>
          <a:bodyPr wrap="square">
            <a:spAutoFit/>
          </a:bodyPr>
          <a:lstStyle/>
          <a:p>
            <a:pPr algn="just"/>
            <a:r>
              <a:rPr lang="es-ES" sz="1800" b="1" dirty="0">
                <a:solidFill>
                  <a:srgbClr val="7A2682"/>
                </a:solidFill>
                <a:latin typeface="Montserrat-SemiBold"/>
                <a:ea typeface="Montserrat-SemiBold"/>
                <a:cs typeface="Montserrat-SemiBold"/>
              </a:rPr>
              <a:t>Pregunta:</a:t>
            </a:r>
            <a:endParaRPr lang="es-MX" sz="1800" dirty="0">
              <a:latin typeface="Montserrat-SemiBold"/>
              <a:ea typeface="Montserrat-SemiBold"/>
              <a:cs typeface="Montserrat-SemiBold"/>
            </a:endParaRPr>
          </a:p>
          <a:p>
            <a:pPr algn="just"/>
            <a:r>
              <a:rPr lang="es-ES" sz="1600" dirty="0">
                <a:solidFill>
                  <a:schemeClr val="tx1"/>
                </a:solidFill>
                <a:latin typeface="Montserrat" panose="00000500000000000000" pitchFamily="2" charset="0"/>
              </a:rPr>
              <a:t>¿Qué pasa </a:t>
            </a:r>
            <a:r>
              <a:rPr lang="es-MX" sz="1600" dirty="0">
                <a:solidFill>
                  <a:schemeClr val="tx1"/>
                </a:solidFill>
                <a:latin typeface="Montserrat" panose="00000500000000000000" pitchFamily="2" charset="0"/>
              </a:rPr>
              <a:t>cuando surge una descompostura en la carretera federal de una unidad de autotransporte?</a:t>
            </a:r>
          </a:p>
          <a:p>
            <a:pPr algn="just"/>
            <a:endParaRPr lang="es-ES" sz="1600" b="1" dirty="0">
              <a:solidFill>
                <a:srgbClr val="949300"/>
              </a:solidFill>
              <a:latin typeface="Montserrat-SemiBold"/>
            </a:endParaRPr>
          </a:p>
        </p:txBody>
      </p:sp>
    </p:spTree>
    <p:extLst>
      <p:ext uri="{BB962C8B-B14F-4D97-AF65-F5344CB8AC3E}">
        <p14:creationId xmlns:p14="http://schemas.microsoft.com/office/powerpoint/2010/main" val="20489076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7" name="Imagen 6" descr="Diagrama&#10;&#10;Descripción generada automáticamente">
            <a:extLst>
              <a:ext uri="{FF2B5EF4-FFF2-40B4-BE49-F238E27FC236}">
                <a16:creationId xmlns:a16="http://schemas.microsoft.com/office/drawing/2014/main" id="{0E2629D6-9373-4179-8B0A-B63CB0F42EA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3711922"/>
            <a:ext cx="5901563" cy="2522505"/>
          </a:xfrm>
          <a:prstGeom prst="rect">
            <a:avLst/>
          </a:prstGeom>
        </p:spPr>
      </p:pic>
      <p:pic>
        <p:nvPicPr>
          <p:cNvPr id="9" name="Google Shape;131;p19" descr="Logotipo&#10;&#10;Descripción generada automáticamente con confianza media">
            <a:extLst>
              <a:ext uri="{FF2B5EF4-FFF2-40B4-BE49-F238E27FC236}">
                <a16:creationId xmlns:a16="http://schemas.microsoft.com/office/drawing/2014/main" id="{6C52C79F-9964-1945-98D8-D93B841779A6}"/>
              </a:ext>
            </a:extLst>
          </p:cNvPr>
          <p:cNvPicPr preferRelativeResize="0"/>
          <p:nvPr/>
        </p:nvPicPr>
        <p:blipFill rotWithShape="1">
          <a:blip r:embed="rId5">
            <a:alphaModFix/>
          </a:blip>
          <a:srcRect/>
          <a:stretch/>
        </p:blipFill>
        <p:spPr>
          <a:xfrm>
            <a:off x="7615850" y="343950"/>
            <a:ext cx="2669857" cy="633600"/>
          </a:xfrm>
          <a:prstGeom prst="rect">
            <a:avLst/>
          </a:prstGeom>
          <a:noFill/>
          <a:ln>
            <a:noFill/>
          </a:ln>
        </p:spPr>
      </p:pic>
      <p:pic>
        <p:nvPicPr>
          <p:cNvPr id="10" name="Google Shape;132;p19">
            <a:extLst>
              <a:ext uri="{FF2B5EF4-FFF2-40B4-BE49-F238E27FC236}">
                <a16:creationId xmlns:a16="http://schemas.microsoft.com/office/drawing/2014/main" id="{0AA9E4CA-72A3-3C41-8A20-2535B6AAD11C}"/>
              </a:ext>
            </a:extLst>
          </p:cNvPr>
          <p:cNvPicPr preferRelativeResize="0"/>
          <p:nvPr/>
        </p:nvPicPr>
        <p:blipFill>
          <a:blip r:embed="rId6">
            <a:alphaModFix/>
          </a:blip>
          <a:stretch>
            <a:fillRect/>
          </a:stretch>
        </p:blipFill>
        <p:spPr>
          <a:xfrm>
            <a:off x="10490333" y="267750"/>
            <a:ext cx="1349292" cy="633600"/>
          </a:xfrm>
          <a:prstGeom prst="rect">
            <a:avLst/>
          </a:prstGeom>
          <a:noFill/>
          <a:ln>
            <a:noFill/>
          </a:ln>
        </p:spPr>
      </p:pic>
      <p:pic>
        <p:nvPicPr>
          <p:cNvPr id="11" name="Imagen 10">
            <a:extLst>
              <a:ext uri="{FF2B5EF4-FFF2-40B4-BE49-F238E27FC236}">
                <a16:creationId xmlns:a16="http://schemas.microsoft.com/office/drawing/2014/main" id="{A7331177-C824-7945-B4F0-AC079EDDDB3A}"/>
              </a:ext>
            </a:extLst>
          </p:cNvPr>
          <p:cNvPicPr>
            <a:picLocks noChangeAspect="1"/>
          </p:cNvPicPr>
          <p:nvPr/>
        </p:nvPicPr>
        <p:blipFill>
          <a:blip r:embed="rId7"/>
          <a:stretch>
            <a:fillRect/>
          </a:stretch>
        </p:blipFill>
        <p:spPr>
          <a:xfrm>
            <a:off x="451062" y="417820"/>
            <a:ext cx="1840808" cy="333460"/>
          </a:xfrm>
          <a:prstGeom prst="rect">
            <a:avLst/>
          </a:prstGeom>
        </p:spPr>
      </p:pic>
      <p:sp>
        <p:nvSpPr>
          <p:cNvPr id="13" name="Rectángulo 12">
            <a:extLst>
              <a:ext uri="{FF2B5EF4-FFF2-40B4-BE49-F238E27FC236}">
                <a16:creationId xmlns:a16="http://schemas.microsoft.com/office/drawing/2014/main" id="{2127B2D5-3A72-1545-8E1F-8BB582D07317}"/>
              </a:ext>
            </a:extLst>
          </p:cNvPr>
          <p:cNvSpPr/>
          <p:nvPr/>
        </p:nvSpPr>
        <p:spPr>
          <a:xfrm>
            <a:off x="747168" y="2123414"/>
            <a:ext cx="4463804" cy="3139321"/>
          </a:xfrm>
          <a:prstGeom prst="rect">
            <a:avLst/>
          </a:prstGeom>
        </p:spPr>
        <p:txBody>
          <a:bodyPr wrap="square">
            <a:spAutoFit/>
          </a:bodyPr>
          <a:lstStyle/>
          <a:p>
            <a:pPr algn="just"/>
            <a:r>
              <a:rPr lang="es-ES" sz="1800" b="1" dirty="0">
                <a:solidFill>
                  <a:srgbClr val="7A2682"/>
                </a:solidFill>
                <a:latin typeface="Montserrat-SemiBold"/>
                <a:ea typeface="Montserrat-SemiBold"/>
                <a:cs typeface="Montserrat-SemiBold"/>
              </a:rPr>
              <a:t>Respuesta: </a:t>
            </a:r>
            <a:endParaRPr lang="es-MX" sz="1600" dirty="0">
              <a:solidFill>
                <a:schemeClr val="tx1"/>
              </a:solidFill>
              <a:latin typeface="Montserrat" panose="00000500000000000000" pitchFamily="2" charset="0"/>
            </a:endParaRPr>
          </a:p>
          <a:p>
            <a:r>
              <a:rPr lang="es-MX" sz="1600" dirty="0">
                <a:solidFill>
                  <a:schemeClr val="tx1"/>
                </a:solidFill>
                <a:latin typeface="Montserrat" panose="00000500000000000000" pitchFamily="2" charset="0"/>
              </a:rPr>
              <a:t>Se deberá realizar lo siguiente:</a:t>
            </a:r>
          </a:p>
          <a:p>
            <a:pPr marL="457200" lvl="0" indent="-457200" algn="just">
              <a:buFont typeface="+mj-lt"/>
              <a:buAutoNum type="arabicPeriod"/>
            </a:pPr>
            <a:r>
              <a:rPr lang="es-MX" sz="1600" dirty="0">
                <a:solidFill>
                  <a:schemeClr val="tx1"/>
                </a:solidFill>
                <a:latin typeface="Montserrat" panose="00000500000000000000" pitchFamily="2" charset="0"/>
              </a:rPr>
              <a:t>Cancelar el CFDI con complemento Carta Porte (original).</a:t>
            </a:r>
          </a:p>
          <a:p>
            <a:pPr marL="457200" lvl="0" indent="-457200" algn="just">
              <a:spcBef>
                <a:spcPts val="1200"/>
              </a:spcBef>
              <a:buFont typeface="+mj-lt"/>
              <a:buAutoNum type="arabicPeriod"/>
            </a:pPr>
            <a:r>
              <a:rPr lang="es-MX" sz="1600" dirty="0">
                <a:solidFill>
                  <a:schemeClr val="tx1"/>
                </a:solidFill>
                <a:latin typeface="Montserrat" panose="00000500000000000000" pitchFamily="2" charset="0"/>
              </a:rPr>
              <a:t>Emitir otro CFDI con los nuevos datos del medio de transporte, y sustituir los datos del operador, si éste cambia.</a:t>
            </a:r>
          </a:p>
          <a:p>
            <a:pPr marL="457200" lvl="0" indent="-457200" algn="just">
              <a:spcBef>
                <a:spcPts val="1200"/>
              </a:spcBef>
              <a:buFont typeface="+mj-lt"/>
              <a:buAutoNum type="arabicPeriod"/>
            </a:pPr>
            <a:r>
              <a:rPr lang="es-MX" sz="1600" dirty="0">
                <a:solidFill>
                  <a:schemeClr val="tx1"/>
                </a:solidFill>
                <a:latin typeface="Montserrat" panose="00000500000000000000" pitchFamily="2" charset="0"/>
              </a:rPr>
              <a:t>Relacionar el CFDI cancelado, con el nuevo CFDI (con la clave “04 – Sustitución de los CFDIs previos”).</a:t>
            </a:r>
          </a:p>
        </p:txBody>
      </p:sp>
      <p:pic>
        <p:nvPicPr>
          <p:cNvPr id="4" name="Imagen 3">
            <a:extLst>
              <a:ext uri="{FF2B5EF4-FFF2-40B4-BE49-F238E27FC236}">
                <a16:creationId xmlns:a16="http://schemas.microsoft.com/office/drawing/2014/main" id="{75722DDD-5182-4925-A2AC-CF5A241D682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519" b="97368" l="3000" r="96750">
                        <a14:foregroundMark x1="27250" y1="12030" x2="58750" y2="11654"/>
                        <a14:foregroundMark x1="58750" y1="11654" x2="66500" y2="46617"/>
                        <a14:foregroundMark x1="66500" y1="46617" x2="64750" y2="81579"/>
                        <a14:foregroundMark x1="64750" y1="81579" x2="35500" y2="93985"/>
                        <a14:foregroundMark x1="35500" y1="93985" x2="27750" y2="19173"/>
                        <a14:foregroundMark x1="2500" y1="62406" x2="24500" y2="74436"/>
                        <a14:foregroundMark x1="24500" y1="74436" x2="74000" y2="44737"/>
                        <a14:foregroundMark x1="74000" y1="44737" x2="51750" y2="40226"/>
                        <a14:foregroundMark x1="51750" y1="40226" x2="3000" y2="62782"/>
                        <a14:foregroundMark x1="21000" y1="67293" x2="66000" y2="40977"/>
                        <a14:foregroundMark x1="4750" y1="65414" x2="33750" y2="67669"/>
                        <a14:foregroundMark x1="33750" y1="67669" x2="65000" y2="50000"/>
                        <a14:foregroundMark x1="65000" y1="50000" x2="85000" y2="35714"/>
                        <a14:foregroundMark x1="85000" y1="35714" x2="13000" y2="60902"/>
                        <a14:foregroundMark x1="14750" y1="58271" x2="67750" y2="28195"/>
                        <a14:foregroundMark x1="87750" y1="23308" x2="89500" y2="19925"/>
                        <a14:foregroundMark x1="92750" y1="30075" x2="90250" y2="42857"/>
                        <a14:foregroundMark x1="96750" y1="40602" x2="93000" y2="30075"/>
                        <a14:foregroundMark x1="6750" y1="67293" x2="22000" y2="70677"/>
                        <a14:foregroundMark x1="27000" y1="10902" x2="49750" y2="9023"/>
                        <a14:foregroundMark x1="49750" y1="9023" x2="68750" y2="20677"/>
                        <a14:foregroundMark x1="52000" y1="9023" x2="70250" y2="22180"/>
                        <a14:foregroundMark x1="70000" y1="12030" x2="58000" y2="11278"/>
                        <a14:foregroundMark x1="61750" y1="9023" x2="71000" y2="7519"/>
                        <a14:foregroundMark x1="27250" y1="95865" x2="50000" y2="87970"/>
                        <a14:foregroundMark x1="50000" y1="87970" x2="67250" y2="58647"/>
                        <a14:foregroundMark x1="67250" y1="58647" x2="39500" y2="83459"/>
                        <a14:foregroundMark x1="38250" y1="27444" x2="61250" y2="22180"/>
                        <a14:foregroundMark x1="26250" y1="95113" x2="49000" y2="88722"/>
                        <a14:foregroundMark x1="49000" y1="88722" x2="70750" y2="74060"/>
                        <a14:foregroundMark x1="70750" y1="74060" x2="70000" y2="60526"/>
                        <a14:foregroundMark x1="67500" y1="79323" x2="69250" y2="74436"/>
                        <a14:foregroundMark x1="71000" y1="79323" x2="43000" y2="97368"/>
                        <a14:foregroundMark x1="43000" y1="97368" x2="41750" y2="96992"/>
                        <a14:foregroundMark x1="27000" y1="86090" x2="40000" y2="73308"/>
                        <a14:foregroundMark x1="61250" y1="86466" x2="68500" y2="80075"/>
                        <a14:foregroundMark x1="69250" y1="84962" x2="48750" y2="92105"/>
                        <a14:foregroundMark x1="67000" y1="85338" x2="76000" y2="91353"/>
                        <a14:foregroundMark x1="71500" y1="91729" x2="56750" y2="97368"/>
                        <a14:foregroundMark x1="31000" y1="18797" x2="44500" y2="24436"/>
                        <a14:foregroundMark x1="39000" y1="21053" x2="31750" y2="25940"/>
                      </a14:backgroundRemoval>
                    </a14:imgEffect>
                  </a14:imgLayer>
                </a14:imgProps>
              </a:ext>
              <a:ext uri="{837473B0-CC2E-450A-ABE3-18F120FF3D39}">
                <a1611:picAttrSrcUrl xmlns:a1611="http://schemas.microsoft.com/office/drawing/2016/11/main" r:id="rId10"/>
              </a:ext>
            </a:extLst>
          </a:blip>
          <a:stretch>
            <a:fillRect/>
          </a:stretch>
        </p:blipFill>
        <p:spPr>
          <a:xfrm rot="1265036">
            <a:off x="7912881" y="2016757"/>
            <a:ext cx="2844740" cy="1891753"/>
          </a:xfrm>
          <a:prstGeom prst="rect">
            <a:avLst/>
          </a:prstGeom>
        </p:spPr>
      </p:pic>
      <p:sp>
        <p:nvSpPr>
          <p:cNvPr id="15" name="Rectángulo 14">
            <a:extLst>
              <a:ext uri="{FF2B5EF4-FFF2-40B4-BE49-F238E27FC236}">
                <a16:creationId xmlns:a16="http://schemas.microsoft.com/office/drawing/2014/main" id="{00A38821-019E-E24D-B523-55B8FF43519B}"/>
              </a:ext>
            </a:extLst>
          </p:cNvPr>
          <p:cNvSpPr/>
          <p:nvPr/>
        </p:nvSpPr>
        <p:spPr>
          <a:xfrm>
            <a:off x="6133778" y="5965512"/>
            <a:ext cx="5252679" cy="461665"/>
          </a:xfrm>
          <a:prstGeom prst="rect">
            <a:avLst/>
          </a:prstGeom>
        </p:spPr>
        <p:txBody>
          <a:bodyPr wrap="square">
            <a:spAutoFit/>
          </a:bodyPr>
          <a:lstStyle/>
          <a:p>
            <a:pPr algn="r"/>
            <a:r>
              <a:rPr lang="es-ES" sz="1200" i="1" dirty="0">
                <a:latin typeface="Montserrat" pitchFamily="2" charset="77"/>
              </a:rPr>
              <a:t>Fundamento legal: Artículo 29 y 29-A del CFF y reglas 2.7.1.34 y 2.7.1.35 de la RMF 2022.</a:t>
            </a:r>
            <a:endParaRPr lang="es-MX" sz="1200" i="1" dirty="0">
              <a:latin typeface="Montserrat" pitchFamily="2" charset="77"/>
            </a:endParaRPr>
          </a:p>
        </p:txBody>
      </p:sp>
    </p:spTree>
    <p:extLst>
      <p:ext uri="{BB962C8B-B14F-4D97-AF65-F5344CB8AC3E}">
        <p14:creationId xmlns:p14="http://schemas.microsoft.com/office/powerpoint/2010/main" val="346952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Tabla&#10;&#10;Descripción generada automáticamente">
            <a:extLst>
              <a:ext uri="{FF2B5EF4-FFF2-40B4-BE49-F238E27FC236}">
                <a16:creationId xmlns:a16="http://schemas.microsoft.com/office/drawing/2014/main" id="{BD3A30D7-C23F-437D-9B02-21D9C6B9B330}"/>
              </a:ext>
            </a:extLst>
          </p:cNvPr>
          <p:cNvPicPr>
            <a:picLocks noChangeAspect="1"/>
          </p:cNvPicPr>
          <p:nvPr/>
        </p:nvPicPr>
        <p:blipFill>
          <a:blip r:embed="rId2"/>
          <a:stretch>
            <a:fillRect/>
          </a:stretch>
        </p:blipFill>
        <p:spPr>
          <a:xfrm>
            <a:off x="2473413" y="1351025"/>
            <a:ext cx="7812294" cy="5127656"/>
          </a:xfrm>
          <a:prstGeom prst="rect">
            <a:avLst/>
          </a:prstGeom>
          <a:effectLst>
            <a:outerShdw blurRad="50800" dist="38100" dir="2700000" algn="tl" rotWithShape="0">
              <a:prstClr val="black">
                <a:alpha val="40000"/>
              </a:prstClr>
            </a:outerShdw>
          </a:effectLst>
        </p:spPr>
      </p:pic>
      <p:pic>
        <p:nvPicPr>
          <p:cNvPr id="5" name="Google Shape;131;p19" descr="Logotipo&#10;&#10;Descripción generada automáticamente con confianza media">
            <a:extLst>
              <a:ext uri="{FF2B5EF4-FFF2-40B4-BE49-F238E27FC236}">
                <a16:creationId xmlns:a16="http://schemas.microsoft.com/office/drawing/2014/main" id="{4C615702-E395-9346-A756-9DDE987A9187}"/>
              </a:ext>
            </a:extLst>
          </p:cNvPr>
          <p:cNvPicPr preferRelativeResize="0"/>
          <p:nvPr/>
        </p:nvPicPr>
        <p:blipFill rotWithShape="1">
          <a:blip r:embed="rId3">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909405F1-9B34-004E-9F30-622C8F11199A}"/>
              </a:ext>
            </a:extLst>
          </p:cNvPr>
          <p:cNvPicPr preferRelativeResize="0"/>
          <p:nvPr/>
        </p:nvPicPr>
        <p:blipFill>
          <a:blip r:embed="rId4">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E4CD5969-A88D-8849-AE1F-FC9E706ACA10}"/>
              </a:ext>
            </a:extLst>
          </p:cNvPr>
          <p:cNvPicPr>
            <a:picLocks noChangeAspect="1"/>
          </p:cNvPicPr>
          <p:nvPr/>
        </p:nvPicPr>
        <p:blipFill>
          <a:blip r:embed="rId5"/>
          <a:stretch>
            <a:fillRect/>
          </a:stretch>
        </p:blipFill>
        <p:spPr>
          <a:xfrm>
            <a:off x="451062" y="417820"/>
            <a:ext cx="1840808" cy="333460"/>
          </a:xfrm>
          <a:prstGeom prst="rect">
            <a:avLst/>
          </a:prstGeom>
        </p:spPr>
      </p:pic>
    </p:spTree>
    <p:extLst>
      <p:ext uri="{BB962C8B-B14F-4D97-AF65-F5344CB8AC3E}">
        <p14:creationId xmlns:p14="http://schemas.microsoft.com/office/powerpoint/2010/main" val="66245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6" name="Google Shape;131;p19" descr="Logotipo&#10;&#10;Descripción generada automáticamente con confianza media">
            <a:extLst>
              <a:ext uri="{FF2B5EF4-FFF2-40B4-BE49-F238E27FC236}">
                <a16:creationId xmlns:a16="http://schemas.microsoft.com/office/drawing/2014/main" id="{70A108DA-4AE5-B640-857F-CACAD5C6753B}"/>
              </a:ext>
            </a:extLst>
          </p:cNvPr>
          <p:cNvPicPr preferRelativeResize="0"/>
          <p:nvPr/>
        </p:nvPicPr>
        <p:blipFill rotWithShape="1">
          <a:blip r:embed="rId3">
            <a:alphaModFix/>
          </a:blip>
          <a:srcRect/>
          <a:stretch/>
        </p:blipFill>
        <p:spPr>
          <a:xfrm>
            <a:off x="7615850" y="343950"/>
            <a:ext cx="2669857" cy="633600"/>
          </a:xfrm>
          <a:prstGeom prst="rect">
            <a:avLst/>
          </a:prstGeom>
          <a:noFill/>
          <a:ln>
            <a:noFill/>
          </a:ln>
        </p:spPr>
      </p:pic>
      <p:pic>
        <p:nvPicPr>
          <p:cNvPr id="9" name="Google Shape;132;p19">
            <a:extLst>
              <a:ext uri="{FF2B5EF4-FFF2-40B4-BE49-F238E27FC236}">
                <a16:creationId xmlns:a16="http://schemas.microsoft.com/office/drawing/2014/main" id="{0882AA3B-B6E2-3D41-8B1A-8A61ADB3EA3A}"/>
              </a:ext>
            </a:extLst>
          </p:cNvPr>
          <p:cNvPicPr preferRelativeResize="0"/>
          <p:nvPr/>
        </p:nvPicPr>
        <p:blipFill>
          <a:blip r:embed="rId4">
            <a:alphaModFix/>
          </a:blip>
          <a:stretch>
            <a:fillRect/>
          </a:stretch>
        </p:blipFill>
        <p:spPr>
          <a:xfrm>
            <a:off x="10490333" y="267750"/>
            <a:ext cx="1349292" cy="633600"/>
          </a:xfrm>
          <a:prstGeom prst="rect">
            <a:avLst/>
          </a:prstGeom>
          <a:noFill/>
          <a:ln>
            <a:noFill/>
          </a:ln>
        </p:spPr>
      </p:pic>
      <p:pic>
        <p:nvPicPr>
          <p:cNvPr id="10" name="Imagen 9">
            <a:extLst>
              <a:ext uri="{FF2B5EF4-FFF2-40B4-BE49-F238E27FC236}">
                <a16:creationId xmlns:a16="http://schemas.microsoft.com/office/drawing/2014/main" id="{8446D237-0B48-F543-87A7-6C54CB3357E0}"/>
              </a:ext>
            </a:extLst>
          </p:cNvPr>
          <p:cNvPicPr>
            <a:picLocks noChangeAspect="1"/>
          </p:cNvPicPr>
          <p:nvPr/>
        </p:nvPicPr>
        <p:blipFill>
          <a:blip r:embed="rId5"/>
          <a:stretch>
            <a:fillRect/>
          </a:stretch>
        </p:blipFill>
        <p:spPr>
          <a:xfrm>
            <a:off x="451062" y="417820"/>
            <a:ext cx="1840808" cy="333460"/>
          </a:xfrm>
          <a:prstGeom prst="rect">
            <a:avLst/>
          </a:prstGeom>
        </p:spPr>
      </p:pic>
      <p:pic>
        <p:nvPicPr>
          <p:cNvPr id="11" name="Imagen 10">
            <a:extLst>
              <a:ext uri="{FF2B5EF4-FFF2-40B4-BE49-F238E27FC236}">
                <a16:creationId xmlns:a16="http://schemas.microsoft.com/office/drawing/2014/main" id="{7C20ECEA-0118-B747-8B1E-468CB128CE76}"/>
              </a:ext>
            </a:extLst>
          </p:cNvPr>
          <p:cNvPicPr>
            <a:picLocks noChangeAspect="1"/>
          </p:cNvPicPr>
          <p:nvPr/>
        </p:nvPicPr>
        <p:blipFill>
          <a:blip r:embed="rId6"/>
          <a:stretch>
            <a:fillRect/>
          </a:stretch>
        </p:blipFill>
        <p:spPr>
          <a:xfrm>
            <a:off x="1115089" y="1769994"/>
            <a:ext cx="6500761" cy="3185491"/>
          </a:xfrm>
          <a:prstGeom prst="rect">
            <a:avLst/>
          </a:prstGeom>
        </p:spPr>
      </p:pic>
      <p:pic>
        <p:nvPicPr>
          <p:cNvPr id="13" name="Imagen 12">
            <a:extLst>
              <a:ext uri="{FF2B5EF4-FFF2-40B4-BE49-F238E27FC236}">
                <a16:creationId xmlns:a16="http://schemas.microsoft.com/office/drawing/2014/main" id="{FD50FE7F-02B6-D741-A641-75D492504C1A}"/>
              </a:ext>
            </a:extLst>
          </p:cNvPr>
          <p:cNvPicPr>
            <a:picLocks noChangeAspect="1"/>
          </p:cNvPicPr>
          <p:nvPr/>
        </p:nvPicPr>
        <p:blipFill>
          <a:blip r:embed="rId7"/>
          <a:stretch>
            <a:fillRect/>
          </a:stretch>
        </p:blipFill>
        <p:spPr>
          <a:xfrm>
            <a:off x="9028485" y="2213527"/>
            <a:ext cx="2355408" cy="2430946"/>
          </a:xfrm>
          <a:prstGeom prst="rect">
            <a:avLst/>
          </a:prstGeom>
        </p:spPr>
      </p:pic>
      <p:pic>
        <p:nvPicPr>
          <p:cNvPr id="15" name="Imagen 14">
            <a:extLst>
              <a:ext uri="{FF2B5EF4-FFF2-40B4-BE49-F238E27FC236}">
                <a16:creationId xmlns:a16="http://schemas.microsoft.com/office/drawing/2014/main" id="{867B940D-8324-DD45-BFAB-64D51D76B670}"/>
              </a:ext>
            </a:extLst>
          </p:cNvPr>
          <p:cNvPicPr>
            <a:picLocks noChangeAspect="1"/>
          </p:cNvPicPr>
          <p:nvPr/>
        </p:nvPicPr>
        <p:blipFill>
          <a:blip r:embed="rId8"/>
          <a:stretch>
            <a:fillRect/>
          </a:stretch>
        </p:blipFill>
        <p:spPr>
          <a:xfrm>
            <a:off x="4069737" y="5655365"/>
            <a:ext cx="2266758" cy="800376"/>
          </a:xfrm>
          <a:prstGeom prst="rect">
            <a:avLst/>
          </a:prstGeom>
        </p:spPr>
      </p:pic>
      <p:pic>
        <p:nvPicPr>
          <p:cNvPr id="16" name="Imagen 15">
            <a:extLst>
              <a:ext uri="{FF2B5EF4-FFF2-40B4-BE49-F238E27FC236}">
                <a16:creationId xmlns:a16="http://schemas.microsoft.com/office/drawing/2014/main" id="{0B9F74F3-A1C1-B04E-A63A-6EB72D6B09D5}"/>
              </a:ext>
            </a:extLst>
          </p:cNvPr>
          <p:cNvPicPr>
            <a:picLocks noChangeAspect="1"/>
          </p:cNvPicPr>
          <p:nvPr/>
        </p:nvPicPr>
        <p:blipFill>
          <a:blip r:embed="rId9"/>
          <a:stretch>
            <a:fillRect/>
          </a:stretch>
        </p:blipFill>
        <p:spPr>
          <a:xfrm>
            <a:off x="6752911" y="5667927"/>
            <a:ext cx="2205821" cy="800376"/>
          </a:xfrm>
          <a:prstGeom prst="rect">
            <a:avLst/>
          </a:prstGeom>
        </p:spPr>
      </p:pic>
      <p:pic>
        <p:nvPicPr>
          <p:cNvPr id="20" name="Imagen 19">
            <a:extLst>
              <a:ext uri="{FF2B5EF4-FFF2-40B4-BE49-F238E27FC236}">
                <a16:creationId xmlns:a16="http://schemas.microsoft.com/office/drawing/2014/main" id="{D6688E85-0AA6-BC43-8EB5-75DA8A0EB13F}"/>
              </a:ext>
            </a:extLst>
          </p:cNvPr>
          <p:cNvPicPr>
            <a:picLocks noChangeAspect="1"/>
          </p:cNvPicPr>
          <p:nvPr/>
        </p:nvPicPr>
        <p:blipFill>
          <a:blip r:embed="rId10"/>
          <a:stretch>
            <a:fillRect/>
          </a:stretch>
        </p:blipFill>
        <p:spPr>
          <a:xfrm>
            <a:off x="6555470" y="5627342"/>
            <a:ext cx="38100" cy="876300"/>
          </a:xfrm>
          <a:prstGeom prst="rect">
            <a:avLst/>
          </a:prstGeom>
        </p:spPr>
      </p:pic>
    </p:spTree>
    <p:extLst>
      <p:ext uri="{BB962C8B-B14F-4D97-AF65-F5344CB8AC3E}">
        <p14:creationId xmlns:p14="http://schemas.microsoft.com/office/powerpoint/2010/main" val="3809874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6" name="Google Shape;131;p19" descr="Logotipo&#10;&#10;Descripción generada automáticamente con confianza media">
            <a:extLst>
              <a:ext uri="{FF2B5EF4-FFF2-40B4-BE49-F238E27FC236}">
                <a16:creationId xmlns:a16="http://schemas.microsoft.com/office/drawing/2014/main" id="{026B49E7-1913-F24D-884C-0EEB7C1B2766}"/>
              </a:ext>
            </a:extLst>
          </p:cNvPr>
          <p:cNvPicPr preferRelativeResize="0"/>
          <p:nvPr/>
        </p:nvPicPr>
        <p:blipFill rotWithShape="1">
          <a:blip r:embed="rId3">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BC7EE918-4ECB-3346-8D08-AD19EBF6EE53}"/>
              </a:ext>
            </a:extLst>
          </p:cNvPr>
          <p:cNvPicPr preferRelativeResize="0"/>
          <p:nvPr/>
        </p:nvPicPr>
        <p:blipFill>
          <a:blip r:embed="rId4">
            <a:alphaModFix/>
          </a:blip>
          <a:stretch>
            <a:fillRect/>
          </a:stretch>
        </p:blipFill>
        <p:spPr>
          <a:xfrm>
            <a:off x="10490333" y="267750"/>
            <a:ext cx="1349292" cy="633600"/>
          </a:xfrm>
          <a:prstGeom prst="rect">
            <a:avLst/>
          </a:prstGeom>
          <a:noFill/>
          <a:ln>
            <a:noFill/>
          </a:ln>
        </p:spPr>
      </p:pic>
      <p:pic>
        <p:nvPicPr>
          <p:cNvPr id="9" name="Imagen 8">
            <a:extLst>
              <a:ext uri="{FF2B5EF4-FFF2-40B4-BE49-F238E27FC236}">
                <a16:creationId xmlns:a16="http://schemas.microsoft.com/office/drawing/2014/main" id="{FBE44FA3-5CEA-1048-8B9C-9D8791D10F81}"/>
              </a:ext>
            </a:extLst>
          </p:cNvPr>
          <p:cNvPicPr>
            <a:picLocks noChangeAspect="1"/>
          </p:cNvPicPr>
          <p:nvPr/>
        </p:nvPicPr>
        <p:blipFill>
          <a:blip r:embed="rId5"/>
          <a:stretch>
            <a:fillRect/>
          </a:stretch>
        </p:blipFill>
        <p:spPr>
          <a:xfrm>
            <a:off x="4800903" y="4863960"/>
            <a:ext cx="2590194" cy="469210"/>
          </a:xfrm>
          <a:prstGeom prst="rect">
            <a:avLst/>
          </a:prstGeom>
        </p:spPr>
      </p:pic>
    </p:spTree>
    <p:extLst>
      <p:ext uri="{BB962C8B-B14F-4D97-AF65-F5344CB8AC3E}">
        <p14:creationId xmlns:p14="http://schemas.microsoft.com/office/powerpoint/2010/main" val="234032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Rectángulo 1">
            <a:extLst>
              <a:ext uri="{FF2B5EF4-FFF2-40B4-BE49-F238E27FC236}">
                <a16:creationId xmlns:a16="http://schemas.microsoft.com/office/drawing/2014/main" id="{C90FFEDB-54DF-41F1-A2A6-C621940B15AC}"/>
              </a:ext>
            </a:extLst>
          </p:cNvPr>
          <p:cNvSpPr/>
          <p:nvPr/>
        </p:nvSpPr>
        <p:spPr>
          <a:xfrm>
            <a:off x="669697" y="1413861"/>
            <a:ext cx="10686279" cy="923330"/>
          </a:xfrm>
          <a:prstGeom prst="rect">
            <a:avLst/>
          </a:prstGeom>
        </p:spPr>
        <p:txBody>
          <a:bodyPr wrap="square">
            <a:spAutoFit/>
          </a:bodyPr>
          <a:lstStyle/>
          <a:p>
            <a:pPr algn="just"/>
            <a:r>
              <a:rPr lang="es-MX" sz="1800" b="1" dirty="0">
                <a:solidFill>
                  <a:srgbClr val="7A2682"/>
                </a:solidFill>
                <a:latin typeface="Montserrat" panose="00000500000000000000" pitchFamily="2" charset="0"/>
              </a:rPr>
              <a:t>Comerciante que trasladará mercancías de su local al domicilio de su cliente, de un estado a otro. Contrata los servicios de una empresa transportista para el envío y entrega de los productos</a:t>
            </a:r>
          </a:p>
        </p:txBody>
      </p:sp>
      <p:pic>
        <p:nvPicPr>
          <p:cNvPr id="3" name="Imagen 2">
            <a:extLst>
              <a:ext uri="{FF2B5EF4-FFF2-40B4-BE49-F238E27FC236}">
                <a16:creationId xmlns:a16="http://schemas.microsoft.com/office/drawing/2014/main" id="{83074D15-3ACE-4324-B71F-61D390682791}"/>
              </a:ext>
            </a:extLst>
          </p:cNvPr>
          <p:cNvPicPr>
            <a:picLocks noChangeAspect="1"/>
          </p:cNvPicPr>
          <p:nvPr/>
        </p:nvPicPr>
        <p:blipFill>
          <a:blip r:embed="rId3"/>
          <a:stretch>
            <a:fillRect/>
          </a:stretch>
        </p:blipFill>
        <p:spPr>
          <a:xfrm>
            <a:off x="788966" y="2849702"/>
            <a:ext cx="10138994" cy="3951081"/>
          </a:xfrm>
          <a:prstGeom prst="rect">
            <a:avLst/>
          </a:prstGeom>
        </p:spPr>
      </p:pic>
      <p:pic>
        <p:nvPicPr>
          <p:cNvPr id="6" name="Google Shape;131;p19" descr="Logotipo&#10;&#10;Descripción generada automáticamente con confianza media">
            <a:extLst>
              <a:ext uri="{FF2B5EF4-FFF2-40B4-BE49-F238E27FC236}">
                <a16:creationId xmlns:a16="http://schemas.microsoft.com/office/drawing/2014/main" id="{8B1E1EDF-6D00-A444-ABAA-76D3C1C766F2}"/>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706D123F-824A-844E-B20B-9100C91261F7}"/>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74F58136-8B51-4046-A114-E61408B628EA}"/>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3398656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3" name="Rectángulo 2">
            <a:extLst>
              <a:ext uri="{FF2B5EF4-FFF2-40B4-BE49-F238E27FC236}">
                <a16:creationId xmlns:a16="http://schemas.microsoft.com/office/drawing/2014/main" id="{6D263E32-45F2-466E-8667-526313DD1F28}"/>
              </a:ext>
            </a:extLst>
          </p:cNvPr>
          <p:cNvSpPr/>
          <p:nvPr/>
        </p:nvSpPr>
        <p:spPr>
          <a:xfrm>
            <a:off x="378417" y="2575386"/>
            <a:ext cx="6658487" cy="3785652"/>
          </a:xfrm>
          <a:prstGeom prst="rect">
            <a:avLst/>
          </a:prstGeom>
        </p:spPr>
        <p:txBody>
          <a:bodyPr wrap="square">
            <a:spAutoFit/>
          </a:bodyPr>
          <a:lstStyle/>
          <a:p>
            <a:pPr algn="just"/>
            <a:r>
              <a:rPr lang="es-MX" sz="1600" dirty="0">
                <a:latin typeface="Montserrat" panose="00000500000000000000" pitchFamily="2" charset="0"/>
              </a:rPr>
              <a:t>Es aquél que se emite por la prestación de servicios de transporte por vía terrestre, férrea, marítima o aérea, como son:</a:t>
            </a:r>
          </a:p>
          <a:p>
            <a:pPr algn="just"/>
            <a:endParaRPr lang="es-MX" sz="1600" dirty="0">
              <a:latin typeface="Montserrat" panose="00000500000000000000" pitchFamily="2" charset="0"/>
            </a:endParaRPr>
          </a:p>
          <a:p>
            <a:pPr marL="342900" indent="-342900" algn="just">
              <a:buFont typeface="Arial" panose="020B0604020202020204" pitchFamily="34" charset="0"/>
              <a:buChar char="•"/>
            </a:pPr>
            <a:r>
              <a:rPr lang="es-MX" sz="1600" dirty="0">
                <a:latin typeface="Montserrat" panose="00000500000000000000" pitchFamily="2" charset="0"/>
              </a:rPr>
              <a:t>Transporte de carga general o especializada</a:t>
            </a:r>
          </a:p>
          <a:p>
            <a:pPr marL="342900" indent="-342900" algn="just">
              <a:buFont typeface="Arial" panose="020B0604020202020204" pitchFamily="34" charset="0"/>
              <a:buChar char="•"/>
            </a:pPr>
            <a:r>
              <a:rPr lang="es-MX" sz="1600" dirty="0">
                <a:latin typeface="Montserrat" panose="00000500000000000000" pitchFamily="2" charset="0"/>
              </a:rPr>
              <a:t>Paquetería y mensajería</a:t>
            </a:r>
          </a:p>
          <a:p>
            <a:pPr marL="342900" indent="-342900" algn="just">
              <a:buFont typeface="Arial" panose="020B0604020202020204" pitchFamily="34" charset="0"/>
              <a:buChar char="•"/>
            </a:pPr>
            <a:r>
              <a:rPr lang="es-MX" sz="1600" dirty="0">
                <a:latin typeface="Montserrat" panose="00000500000000000000" pitchFamily="2" charset="0"/>
              </a:rPr>
              <a:t>Grúas de arrastre y de grúas de arrastre y salvamento y depósito de vehículos</a:t>
            </a:r>
          </a:p>
          <a:p>
            <a:pPr marL="342900" indent="-342900" algn="just">
              <a:buFont typeface="Arial" panose="020B0604020202020204" pitchFamily="34" charset="0"/>
              <a:buChar char="•"/>
            </a:pPr>
            <a:r>
              <a:rPr lang="es-MX" sz="1600" dirty="0">
                <a:latin typeface="Montserrat" panose="00000500000000000000" pitchFamily="2" charset="0"/>
              </a:rPr>
              <a:t>Traslado de fondos y valores</a:t>
            </a:r>
            <a:endParaRPr lang="es-MX" sz="1600" dirty="0">
              <a:solidFill>
                <a:srgbClr val="FF0000"/>
              </a:solidFill>
              <a:latin typeface="Montserrat" panose="00000500000000000000" pitchFamily="2" charset="0"/>
            </a:endParaRPr>
          </a:p>
          <a:p>
            <a:pPr marL="342900" indent="-342900" algn="just">
              <a:buFont typeface="Arial" panose="020B0604020202020204" pitchFamily="34" charset="0"/>
              <a:buChar char="•"/>
            </a:pPr>
            <a:r>
              <a:rPr lang="es-MX" sz="1600" dirty="0">
                <a:latin typeface="Montserrat" panose="00000500000000000000" pitchFamily="2" charset="0"/>
              </a:rPr>
              <a:t>Materiales y residuos peligrosos</a:t>
            </a:r>
            <a:endParaRPr lang="es-MX" sz="1600" dirty="0">
              <a:solidFill>
                <a:srgbClr val="FF0000"/>
              </a:solidFill>
              <a:latin typeface="Montserrat" panose="00000500000000000000" pitchFamily="2" charset="0"/>
            </a:endParaRPr>
          </a:p>
          <a:p>
            <a:pPr marL="342900" indent="-342900" algn="just">
              <a:buFont typeface="Arial" panose="020B0604020202020204" pitchFamily="34" charset="0"/>
              <a:buChar char="•"/>
            </a:pPr>
            <a:r>
              <a:rPr lang="es-MX" sz="1600" dirty="0">
                <a:latin typeface="Montserrat" panose="00000500000000000000" pitchFamily="2" charset="0"/>
              </a:rPr>
              <a:t>Hidrocarburos</a:t>
            </a:r>
          </a:p>
          <a:p>
            <a:pPr algn="just"/>
            <a:endParaRPr lang="es-MX" sz="1600" dirty="0">
              <a:latin typeface="Montserrat" panose="00000500000000000000" pitchFamily="2" charset="0"/>
            </a:endParaRPr>
          </a:p>
          <a:p>
            <a:pPr algn="just"/>
            <a:r>
              <a:rPr lang="es-MX" sz="1600" dirty="0">
                <a:latin typeface="Montserrat" panose="00000500000000000000" pitchFamily="2" charset="0"/>
              </a:rPr>
              <a:t>A estos, se deberá incorporar el complemento Carta Porte, con el que se ampara la prestación de dichos servicios y acreditan el transporte y la legal tenencia de los bienes o mercancías con su representación impresa, en papel o en formato digital.</a:t>
            </a:r>
          </a:p>
        </p:txBody>
      </p:sp>
      <p:sp>
        <p:nvSpPr>
          <p:cNvPr id="6" name="Rectángulo 5">
            <a:extLst>
              <a:ext uri="{FF2B5EF4-FFF2-40B4-BE49-F238E27FC236}">
                <a16:creationId xmlns:a16="http://schemas.microsoft.com/office/drawing/2014/main" id="{A7107CC5-1090-426F-851E-5563AB2B631E}"/>
              </a:ext>
            </a:extLst>
          </p:cNvPr>
          <p:cNvSpPr/>
          <p:nvPr/>
        </p:nvSpPr>
        <p:spPr>
          <a:xfrm>
            <a:off x="378417" y="1234554"/>
            <a:ext cx="6101896" cy="646331"/>
          </a:xfrm>
          <a:prstGeom prst="rect">
            <a:avLst/>
          </a:prstGeom>
        </p:spPr>
        <p:txBody>
          <a:bodyPr wrap="square">
            <a:spAutoFit/>
          </a:bodyPr>
          <a:lstStyle/>
          <a:p>
            <a:r>
              <a:rPr lang="es-MX" sz="1800" b="1" dirty="0">
                <a:solidFill>
                  <a:srgbClr val="7A2682"/>
                </a:solidFill>
                <a:latin typeface="Montserrat" panose="00000500000000000000" pitchFamily="2" charset="0"/>
              </a:rPr>
              <a:t>Servicio de transporte de bienes o mercancías en territorio nacional</a:t>
            </a:r>
          </a:p>
        </p:txBody>
      </p:sp>
      <p:pic>
        <p:nvPicPr>
          <p:cNvPr id="2" name="Imagen 1">
            <a:extLst>
              <a:ext uri="{FF2B5EF4-FFF2-40B4-BE49-F238E27FC236}">
                <a16:creationId xmlns:a16="http://schemas.microsoft.com/office/drawing/2014/main" id="{4CAEEB38-B011-4AE4-BEC8-B562C387A0FC}"/>
              </a:ext>
            </a:extLst>
          </p:cNvPr>
          <p:cNvPicPr>
            <a:picLocks noChangeAspect="1"/>
          </p:cNvPicPr>
          <p:nvPr/>
        </p:nvPicPr>
        <p:blipFill>
          <a:blip r:embed="rId3"/>
          <a:stretch>
            <a:fillRect/>
          </a:stretch>
        </p:blipFill>
        <p:spPr>
          <a:xfrm>
            <a:off x="8159931" y="1691442"/>
            <a:ext cx="3030584" cy="4369724"/>
          </a:xfrm>
          <a:prstGeom prst="rect">
            <a:avLst/>
          </a:prstGeom>
        </p:spPr>
      </p:pic>
      <p:sp>
        <p:nvSpPr>
          <p:cNvPr id="7" name="Rectángulo 6">
            <a:extLst>
              <a:ext uri="{FF2B5EF4-FFF2-40B4-BE49-F238E27FC236}">
                <a16:creationId xmlns:a16="http://schemas.microsoft.com/office/drawing/2014/main" id="{3B8AA74F-2951-DA43-BB17-427CA984E804}"/>
              </a:ext>
            </a:extLst>
          </p:cNvPr>
          <p:cNvSpPr/>
          <p:nvPr/>
        </p:nvSpPr>
        <p:spPr>
          <a:xfrm>
            <a:off x="378417" y="1849146"/>
            <a:ext cx="5137800" cy="646331"/>
          </a:xfrm>
          <a:prstGeom prst="rect">
            <a:avLst/>
          </a:prstGeom>
        </p:spPr>
        <p:txBody>
          <a:bodyPr wrap="square">
            <a:spAutoFit/>
          </a:bodyPr>
          <a:lstStyle/>
          <a:p>
            <a:r>
              <a:rPr lang="es-MX" sz="1800" dirty="0">
                <a:solidFill>
                  <a:srgbClr val="949300"/>
                </a:solidFill>
                <a:latin typeface="Montserrat" panose="00000500000000000000" pitchFamily="2" charset="0"/>
              </a:rPr>
              <a:t>CFDI de tipo Ingreso con el que se acredita el transporte de mercancías</a:t>
            </a:r>
            <a:endParaRPr lang="es-MX" sz="1800" b="1" dirty="0">
              <a:solidFill>
                <a:srgbClr val="949300"/>
              </a:solidFill>
              <a:latin typeface="Montserrat" panose="00000500000000000000" pitchFamily="2" charset="0"/>
            </a:endParaRPr>
          </a:p>
        </p:txBody>
      </p:sp>
      <p:pic>
        <p:nvPicPr>
          <p:cNvPr id="8" name="Google Shape;131;p19" descr="Logotipo&#10;&#10;Descripción generada automáticamente con confianza media">
            <a:extLst>
              <a:ext uri="{FF2B5EF4-FFF2-40B4-BE49-F238E27FC236}">
                <a16:creationId xmlns:a16="http://schemas.microsoft.com/office/drawing/2014/main" id="{BD4BD634-4536-D142-8280-97DAC38B4F32}"/>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9" name="Google Shape;132;p19">
            <a:extLst>
              <a:ext uri="{FF2B5EF4-FFF2-40B4-BE49-F238E27FC236}">
                <a16:creationId xmlns:a16="http://schemas.microsoft.com/office/drawing/2014/main" id="{7F42EF85-B886-5645-8156-C2860A06FB35}"/>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10" name="Imagen 9">
            <a:extLst>
              <a:ext uri="{FF2B5EF4-FFF2-40B4-BE49-F238E27FC236}">
                <a16:creationId xmlns:a16="http://schemas.microsoft.com/office/drawing/2014/main" id="{5B7110C7-6038-3141-8765-7ECF945FFBB9}"/>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2567679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3" name="Rectángulo 2">
            <a:extLst>
              <a:ext uri="{FF2B5EF4-FFF2-40B4-BE49-F238E27FC236}">
                <a16:creationId xmlns:a16="http://schemas.microsoft.com/office/drawing/2014/main" id="{6D263E32-45F2-466E-8667-526313DD1F28}"/>
              </a:ext>
            </a:extLst>
          </p:cNvPr>
          <p:cNvSpPr/>
          <p:nvPr/>
        </p:nvSpPr>
        <p:spPr>
          <a:xfrm>
            <a:off x="675709" y="2280251"/>
            <a:ext cx="6122657" cy="3108543"/>
          </a:xfrm>
          <a:prstGeom prst="rect">
            <a:avLst/>
          </a:prstGeom>
        </p:spPr>
        <p:txBody>
          <a:bodyPr wrap="square">
            <a:spAutoFit/>
          </a:bodyPr>
          <a:lstStyle/>
          <a:p>
            <a:pPr algn="just"/>
            <a:r>
              <a:rPr lang="es-MX" sz="1600" b="1" dirty="0">
                <a:solidFill>
                  <a:srgbClr val="7A2682"/>
                </a:solidFill>
                <a:latin typeface="Montserrat" panose="00000500000000000000" pitchFamily="2" charset="0"/>
              </a:rPr>
              <a:t>CFDI con el que los propietarios, poseedores, agentes de transporte, tenedores o intermediarios pueden acreditar el traslado de bienes o mercancías, de tipo Traslado</a:t>
            </a:r>
          </a:p>
          <a:p>
            <a:pPr algn="just"/>
            <a:endParaRPr lang="es-MX" sz="2000" dirty="0">
              <a:latin typeface="Montserrat" panose="00000500000000000000" pitchFamily="2" charset="0"/>
            </a:endParaRPr>
          </a:p>
          <a:p>
            <a:pPr algn="just"/>
            <a:r>
              <a:rPr lang="es-MX" sz="1600" dirty="0">
                <a:latin typeface="Montserrat" panose="00000500000000000000" pitchFamily="2" charset="0"/>
              </a:rPr>
              <a:t>Es el Comprobante Fiscal Digital por Internet que deberán emitir los propietarios, poseedores o tenedores de mercancías o bienes que formen parte de sus activos, cuando las trasladen con sus propios medios, al que se le incorporará el complemento Carta Porte, con el que se podrá acreditar el transporte de los mismos, mediante la representación impresa, en papel o en formato digital.</a:t>
            </a:r>
          </a:p>
        </p:txBody>
      </p:sp>
      <p:pic>
        <p:nvPicPr>
          <p:cNvPr id="2" name="Imagen 1">
            <a:extLst>
              <a:ext uri="{FF2B5EF4-FFF2-40B4-BE49-F238E27FC236}">
                <a16:creationId xmlns:a16="http://schemas.microsoft.com/office/drawing/2014/main" id="{FBE6F706-3600-43AE-934C-F9E98CD6D9F9}"/>
              </a:ext>
            </a:extLst>
          </p:cNvPr>
          <p:cNvPicPr>
            <a:picLocks noChangeAspect="1"/>
          </p:cNvPicPr>
          <p:nvPr/>
        </p:nvPicPr>
        <p:blipFill>
          <a:blip r:embed="rId3"/>
          <a:stretch>
            <a:fillRect/>
          </a:stretch>
        </p:blipFill>
        <p:spPr>
          <a:xfrm>
            <a:off x="7791502" y="1976750"/>
            <a:ext cx="3638686" cy="3838657"/>
          </a:xfrm>
          <a:prstGeom prst="rect">
            <a:avLst/>
          </a:prstGeom>
        </p:spPr>
      </p:pic>
      <p:pic>
        <p:nvPicPr>
          <p:cNvPr id="6" name="Google Shape;131;p19" descr="Logotipo&#10;&#10;Descripción generada automáticamente con confianza media">
            <a:extLst>
              <a:ext uri="{FF2B5EF4-FFF2-40B4-BE49-F238E27FC236}">
                <a16:creationId xmlns:a16="http://schemas.microsoft.com/office/drawing/2014/main" id="{405D02EC-3F2F-DB4A-A6F1-2B12AE10C950}"/>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64CF0A51-6EC6-7844-B24D-F1A1F491B428}"/>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4B49A880-EBBD-7143-BFF1-2D8A6B0F5616}"/>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1998410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3" name="Rectángulo 2">
            <a:extLst>
              <a:ext uri="{FF2B5EF4-FFF2-40B4-BE49-F238E27FC236}">
                <a16:creationId xmlns:a16="http://schemas.microsoft.com/office/drawing/2014/main" id="{6D263E32-45F2-466E-8667-526313DD1F28}"/>
              </a:ext>
            </a:extLst>
          </p:cNvPr>
          <p:cNvSpPr/>
          <p:nvPr/>
        </p:nvSpPr>
        <p:spPr>
          <a:xfrm>
            <a:off x="602974" y="2182962"/>
            <a:ext cx="5685343" cy="2862322"/>
          </a:xfrm>
          <a:prstGeom prst="rect">
            <a:avLst/>
          </a:prstGeom>
        </p:spPr>
        <p:txBody>
          <a:bodyPr wrap="square">
            <a:spAutoFit/>
          </a:bodyPr>
          <a:lstStyle/>
          <a:p>
            <a:pPr algn="just"/>
            <a:r>
              <a:rPr lang="es-MX" sz="1800" b="1" dirty="0">
                <a:solidFill>
                  <a:srgbClr val="7A2682"/>
                </a:solidFill>
                <a:latin typeface="Montserrat" panose="00000500000000000000" pitchFamily="2" charset="0"/>
              </a:rPr>
              <a:t>¿Qué es el Complemento Carta Porte?</a:t>
            </a:r>
          </a:p>
          <a:p>
            <a:pPr algn="just"/>
            <a:endParaRPr lang="es-MX" sz="1800" dirty="0">
              <a:latin typeface="Montserrat" panose="00000500000000000000" pitchFamily="2" charset="0"/>
            </a:endParaRPr>
          </a:p>
          <a:p>
            <a:pPr algn="just"/>
            <a:r>
              <a:rPr lang="es-MX" sz="1600" dirty="0">
                <a:latin typeface="Montserrat" panose="00000500000000000000" pitchFamily="2" charset="0"/>
              </a:rPr>
              <a:t>Es el documento digital que se incorpora al CFDI de tipo Ingreso o al CFDI de Traslado, según sea el caso, que contiene información de los bienes o mercancías que se van a transportar, el origen y destino de las mismas, datos de los operadores, así como los vehículos o medios de transporte que se utilizarán.</a:t>
            </a:r>
          </a:p>
          <a:p>
            <a:pPr algn="just"/>
            <a:endParaRPr lang="es-MX" sz="1600" dirty="0">
              <a:latin typeface="Montserrat" panose="00000500000000000000" pitchFamily="2" charset="0"/>
            </a:endParaRPr>
          </a:p>
          <a:p>
            <a:pPr algn="just"/>
            <a:r>
              <a:rPr lang="es-MX" sz="1600" dirty="0">
                <a:latin typeface="Montserrat" panose="00000500000000000000" pitchFamily="2" charset="0"/>
              </a:rPr>
              <a:t>Mediante el CFDI y el Complemento Carta Porte, se ampara el transporte y se acredita la legal tenencia de los bienes o mercancías que se transportan.</a:t>
            </a:r>
          </a:p>
        </p:txBody>
      </p:sp>
      <p:graphicFrame>
        <p:nvGraphicFramePr>
          <p:cNvPr id="2" name="Tabla 3">
            <a:extLst>
              <a:ext uri="{FF2B5EF4-FFF2-40B4-BE49-F238E27FC236}">
                <a16:creationId xmlns:a16="http://schemas.microsoft.com/office/drawing/2014/main" id="{018FF236-2920-4FF2-AFA3-DFEB5B440C40}"/>
              </a:ext>
            </a:extLst>
          </p:cNvPr>
          <p:cNvGraphicFramePr>
            <a:graphicFrameLocks noGrp="1"/>
          </p:cNvGraphicFramePr>
          <p:nvPr>
            <p:extLst>
              <p:ext uri="{D42A27DB-BD31-4B8C-83A1-F6EECF244321}">
                <p14:modId xmlns:p14="http://schemas.microsoft.com/office/powerpoint/2010/main" val="2918466262"/>
              </p:ext>
            </p:extLst>
          </p:nvPr>
        </p:nvGraphicFramePr>
        <p:xfrm>
          <a:off x="6997148" y="2279374"/>
          <a:ext cx="4234069" cy="2735368"/>
        </p:xfrm>
        <a:graphic>
          <a:graphicData uri="http://schemas.openxmlformats.org/drawingml/2006/table">
            <a:tbl>
              <a:tblPr firstRow="1" bandRow="1">
                <a:tableStyleId>{10A1B5D5-9B99-4C35-A422-299274C87663}</a:tableStyleId>
              </a:tblPr>
              <a:tblGrid>
                <a:gridCol w="4234069">
                  <a:extLst>
                    <a:ext uri="{9D8B030D-6E8A-4147-A177-3AD203B41FA5}">
                      <a16:colId xmlns:a16="http://schemas.microsoft.com/office/drawing/2014/main" val="782892746"/>
                    </a:ext>
                  </a:extLst>
                </a:gridCol>
              </a:tblGrid>
              <a:tr h="683842">
                <a:tc>
                  <a:txBody>
                    <a:bodyPr/>
                    <a:lstStyle/>
                    <a:p>
                      <a:r>
                        <a:rPr lang="es-MX" sz="1600" b="0" dirty="0">
                          <a:solidFill>
                            <a:schemeClr val="tx1"/>
                          </a:solidFill>
                          <a:latin typeface="Montserrat" pitchFamily="2" charset="77"/>
                        </a:rPr>
                        <a:t>CFDI con complemento Carta Porte autotransporte</a:t>
                      </a:r>
                    </a:p>
                  </a:txBody>
                  <a:tcPr/>
                </a:tc>
                <a:extLst>
                  <a:ext uri="{0D108BD9-81ED-4DB2-BD59-A6C34878D82A}">
                    <a16:rowId xmlns:a16="http://schemas.microsoft.com/office/drawing/2014/main" val="506970084"/>
                  </a:ext>
                </a:extLst>
              </a:tr>
              <a:tr h="683842">
                <a:tc>
                  <a:txBody>
                    <a:bodyPr/>
                    <a:lstStyle/>
                    <a:p>
                      <a:r>
                        <a:rPr lang="es-MX" sz="1600" b="0" dirty="0">
                          <a:solidFill>
                            <a:schemeClr val="tx1"/>
                          </a:solidFill>
                          <a:latin typeface="Montserrat" pitchFamily="2" charset="77"/>
                        </a:rPr>
                        <a:t>CFDI con complemento Carta Porte aéreo</a:t>
                      </a:r>
                    </a:p>
                  </a:txBody>
                  <a:tcPr/>
                </a:tc>
                <a:extLst>
                  <a:ext uri="{0D108BD9-81ED-4DB2-BD59-A6C34878D82A}">
                    <a16:rowId xmlns:a16="http://schemas.microsoft.com/office/drawing/2014/main" val="2105071589"/>
                  </a:ext>
                </a:extLst>
              </a:tr>
              <a:tr h="683842">
                <a:tc>
                  <a:txBody>
                    <a:bodyPr/>
                    <a:lstStyle/>
                    <a:p>
                      <a:r>
                        <a:rPr lang="it-IT" sz="1600" b="0" dirty="0">
                          <a:solidFill>
                            <a:schemeClr val="tx1"/>
                          </a:solidFill>
                          <a:latin typeface="Montserrat" pitchFamily="2" charset="77"/>
                        </a:rPr>
                        <a:t>CFDI con complemento Carta Porte ferroviario</a:t>
                      </a:r>
                      <a:endParaRPr lang="es-MX" sz="1600" b="0" dirty="0">
                        <a:solidFill>
                          <a:schemeClr val="tx1"/>
                        </a:solidFill>
                        <a:latin typeface="Montserrat" pitchFamily="2" charset="77"/>
                      </a:endParaRPr>
                    </a:p>
                  </a:txBody>
                  <a:tcPr/>
                </a:tc>
                <a:extLst>
                  <a:ext uri="{0D108BD9-81ED-4DB2-BD59-A6C34878D82A}">
                    <a16:rowId xmlns:a16="http://schemas.microsoft.com/office/drawing/2014/main" val="157497924"/>
                  </a:ext>
                </a:extLst>
              </a:tr>
              <a:tr h="683842">
                <a:tc>
                  <a:txBody>
                    <a:bodyPr/>
                    <a:lstStyle/>
                    <a:p>
                      <a:r>
                        <a:rPr lang="es-MX" sz="1600" b="0" dirty="0">
                          <a:solidFill>
                            <a:schemeClr val="tx1"/>
                          </a:solidFill>
                          <a:latin typeface="Montserrat" pitchFamily="2" charset="77"/>
                        </a:rPr>
                        <a:t>CFDI con complemento Carta Porte marítimo</a:t>
                      </a:r>
                    </a:p>
                  </a:txBody>
                  <a:tcPr/>
                </a:tc>
                <a:extLst>
                  <a:ext uri="{0D108BD9-81ED-4DB2-BD59-A6C34878D82A}">
                    <a16:rowId xmlns:a16="http://schemas.microsoft.com/office/drawing/2014/main" val="1100250944"/>
                  </a:ext>
                </a:extLst>
              </a:tr>
            </a:tbl>
          </a:graphicData>
        </a:graphic>
      </p:graphicFrame>
      <p:pic>
        <p:nvPicPr>
          <p:cNvPr id="6" name="Google Shape;131;p19" descr="Logotipo&#10;&#10;Descripción generada automáticamente con confianza media">
            <a:extLst>
              <a:ext uri="{FF2B5EF4-FFF2-40B4-BE49-F238E27FC236}">
                <a16:creationId xmlns:a16="http://schemas.microsoft.com/office/drawing/2014/main" id="{7476BC4E-7316-2C44-9953-D5B02098F6B6}"/>
              </a:ext>
            </a:extLst>
          </p:cNvPr>
          <p:cNvPicPr preferRelativeResize="0"/>
          <p:nvPr/>
        </p:nvPicPr>
        <p:blipFill rotWithShape="1">
          <a:blip r:embed="rId3">
            <a:alphaModFix/>
          </a:blip>
          <a:srcRect/>
          <a:stretch/>
        </p:blipFill>
        <p:spPr>
          <a:xfrm>
            <a:off x="7615850" y="343950"/>
            <a:ext cx="2669857" cy="633600"/>
          </a:xfrm>
          <a:prstGeom prst="rect">
            <a:avLst/>
          </a:prstGeom>
          <a:noFill/>
          <a:ln>
            <a:noFill/>
          </a:ln>
        </p:spPr>
      </p:pic>
      <p:pic>
        <p:nvPicPr>
          <p:cNvPr id="7" name="Google Shape;132;p19">
            <a:extLst>
              <a:ext uri="{FF2B5EF4-FFF2-40B4-BE49-F238E27FC236}">
                <a16:creationId xmlns:a16="http://schemas.microsoft.com/office/drawing/2014/main" id="{EB92C16D-4745-E240-AF50-6691F6DAA6D4}"/>
              </a:ext>
            </a:extLst>
          </p:cNvPr>
          <p:cNvPicPr preferRelativeResize="0"/>
          <p:nvPr/>
        </p:nvPicPr>
        <p:blipFill>
          <a:blip r:embed="rId4">
            <a:alphaModFix/>
          </a:blip>
          <a:stretch>
            <a:fillRect/>
          </a:stretch>
        </p:blipFill>
        <p:spPr>
          <a:xfrm>
            <a:off x="10490333" y="267750"/>
            <a:ext cx="1349292" cy="633600"/>
          </a:xfrm>
          <a:prstGeom prst="rect">
            <a:avLst/>
          </a:prstGeom>
          <a:noFill/>
          <a:ln>
            <a:noFill/>
          </a:ln>
        </p:spPr>
      </p:pic>
      <p:pic>
        <p:nvPicPr>
          <p:cNvPr id="8" name="Imagen 7">
            <a:extLst>
              <a:ext uri="{FF2B5EF4-FFF2-40B4-BE49-F238E27FC236}">
                <a16:creationId xmlns:a16="http://schemas.microsoft.com/office/drawing/2014/main" id="{DF5F1F2E-FCEA-C74B-8ACD-B854E7AEAA46}"/>
              </a:ext>
            </a:extLst>
          </p:cNvPr>
          <p:cNvPicPr>
            <a:picLocks noChangeAspect="1"/>
          </p:cNvPicPr>
          <p:nvPr/>
        </p:nvPicPr>
        <p:blipFill>
          <a:blip r:embed="rId5"/>
          <a:stretch>
            <a:fillRect/>
          </a:stretch>
        </p:blipFill>
        <p:spPr>
          <a:xfrm>
            <a:off x="451062" y="417820"/>
            <a:ext cx="1840808" cy="333460"/>
          </a:xfrm>
          <a:prstGeom prst="rect">
            <a:avLst/>
          </a:prstGeom>
        </p:spPr>
      </p:pic>
    </p:spTree>
    <p:extLst>
      <p:ext uri="{BB962C8B-B14F-4D97-AF65-F5344CB8AC3E}">
        <p14:creationId xmlns:p14="http://schemas.microsoft.com/office/powerpoint/2010/main" val="3077442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4" name="Rectángulo 3">
            <a:extLst>
              <a:ext uri="{FF2B5EF4-FFF2-40B4-BE49-F238E27FC236}">
                <a16:creationId xmlns:a16="http://schemas.microsoft.com/office/drawing/2014/main" id="{B3C429F6-A7C1-4818-815D-F90E7C002F46}"/>
              </a:ext>
            </a:extLst>
          </p:cNvPr>
          <p:cNvSpPr/>
          <p:nvPr/>
        </p:nvSpPr>
        <p:spPr>
          <a:xfrm>
            <a:off x="555263" y="2078960"/>
            <a:ext cx="5964806" cy="3077766"/>
          </a:xfrm>
          <a:prstGeom prst="rect">
            <a:avLst/>
          </a:prstGeom>
        </p:spPr>
        <p:txBody>
          <a:bodyPr wrap="square">
            <a:spAutoFit/>
          </a:bodyPr>
          <a:lstStyle/>
          <a:p>
            <a:pPr algn="just"/>
            <a:r>
              <a:rPr lang="es-MX" sz="1800" b="1" dirty="0">
                <a:solidFill>
                  <a:srgbClr val="7A2682"/>
                </a:solidFill>
                <a:latin typeface="Montserrat" panose="00000500000000000000" pitchFamily="2" charset="0"/>
              </a:rPr>
              <a:t>¿Qué es un tramo de Jurisdicción Federal?</a:t>
            </a:r>
          </a:p>
          <a:p>
            <a:pPr algn="just"/>
            <a:endParaRPr lang="es-MX" sz="1600" b="1" dirty="0">
              <a:solidFill>
                <a:srgbClr val="7030A0"/>
              </a:solidFill>
              <a:latin typeface="Montserrat" panose="00000500000000000000" pitchFamily="2" charset="0"/>
            </a:endParaRPr>
          </a:p>
          <a:p>
            <a:pPr algn="just"/>
            <a:r>
              <a:rPr lang="es-MX" sz="1600" dirty="0">
                <a:latin typeface="Montserrat" panose="00000500000000000000" pitchFamily="2" charset="0"/>
              </a:rPr>
              <a:t>Es la distancia que se recorre en una carretera que está a cargo del gobierno federal, que proporciona acceso y comunicación a las principales ciudades, fronteras y puertos marítimos del país, en términos de las disposiciones aplicables. </a:t>
            </a:r>
          </a:p>
          <a:p>
            <a:pPr algn="just"/>
            <a:endParaRPr lang="es-MX" sz="1600" dirty="0">
              <a:latin typeface="Montserrat" panose="00000500000000000000" pitchFamily="2" charset="0"/>
            </a:endParaRPr>
          </a:p>
          <a:p>
            <a:pPr algn="just"/>
            <a:r>
              <a:rPr lang="es-MX" sz="1600" dirty="0">
                <a:latin typeface="Montserrat" panose="00000500000000000000" pitchFamily="2" charset="0"/>
              </a:rPr>
              <a:t>No se consideran tramos de jurisdicción federal cuando los vehículos circulen dentro de las aduanas, aeropuertos, puertos marítimos o terminales ferroviarias de conformidad con las disposiciones aplicables.</a:t>
            </a:r>
          </a:p>
        </p:txBody>
      </p:sp>
      <p:pic>
        <p:nvPicPr>
          <p:cNvPr id="6" name="Imagen 5">
            <a:extLst>
              <a:ext uri="{FF2B5EF4-FFF2-40B4-BE49-F238E27FC236}">
                <a16:creationId xmlns:a16="http://schemas.microsoft.com/office/drawing/2014/main" id="{C75EC3FA-2D07-42DE-8EF5-29C1D1FCC2D1}"/>
              </a:ext>
            </a:extLst>
          </p:cNvPr>
          <p:cNvPicPr>
            <a:picLocks noChangeAspect="1"/>
          </p:cNvPicPr>
          <p:nvPr/>
        </p:nvPicPr>
        <p:blipFill>
          <a:blip r:embed="rId3"/>
          <a:stretch>
            <a:fillRect/>
          </a:stretch>
        </p:blipFill>
        <p:spPr>
          <a:xfrm>
            <a:off x="8078057" y="1601169"/>
            <a:ext cx="2412276" cy="4240541"/>
          </a:xfrm>
          <a:prstGeom prst="rect">
            <a:avLst/>
          </a:prstGeom>
        </p:spPr>
      </p:pic>
      <p:pic>
        <p:nvPicPr>
          <p:cNvPr id="7" name="Google Shape;131;p19" descr="Logotipo&#10;&#10;Descripción generada automáticamente con confianza media">
            <a:extLst>
              <a:ext uri="{FF2B5EF4-FFF2-40B4-BE49-F238E27FC236}">
                <a16:creationId xmlns:a16="http://schemas.microsoft.com/office/drawing/2014/main" id="{6B5B1897-AA05-7547-9B94-B43E3675DA7A}"/>
              </a:ext>
            </a:extLst>
          </p:cNvPr>
          <p:cNvPicPr preferRelativeResize="0"/>
          <p:nvPr/>
        </p:nvPicPr>
        <p:blipFill rotWithShape="1">
          <a:blip r:embed="rId4">
            <a:alphaModFix/>
          </a:blip>
          <a:srcRect/>
          <a:stretch/>
        </p:blipFill>
        <p:spPr>
          <a:xfrm>
            <a:off x="7615850" y="343950"/>
            <a:ext cx="2669857" cy="633600"/>
          </a:xfrm>
          <a:prstGeom prst="rect">
            <a:avLst/>
          </a:prstGeom>
          <a:noFill/>
          <a:ln>
            <a:noFill/>
          </a:ln>
        </p:spPr>
      </p:pic>
      <p:pic>
        <p:nvPicPr>
          <p:cNvPr id="8" name="Google Shape;132;p19">
            <a:extLst>
              <a:ext uri="{FF2B5EF4-FFF2-40B4-BE49-F238E27FC236}">
                <a16:creationId xmlns:a16="http://schemas.microsoft.com/office/drawing/2014/main" id="{408B29EE-4995-4346-B3D5-CCC87ED3909B}"/>
              </a:ext>
            </a:extLst>
          </p:cNvPr>
          <p:cNvPicPr preferRelativeResize="0"/>
          <p:nvPr/>
        </p:nvPicPr>
        <p:blipFill>
          <a:blip r:embed="rId5">
            <a:alphaModFix/>
          </a:blip>
          <a:stretch>
            <a:fillRect/>
          </a:stretch>
        </p:blipFill>
        <p:spPr>
          <a:xfrm>
            <a:off x="10490333" y="267750"/>
            <a:ext cx="1349292" cy="633600"/>
          </a:xfrm>
          <a:prstGeom prst="rect">
            <a:avLst/>
          </a:prstGeom>
          <a:noFill/>
          <a:ln>
            <a:noFill/>
          </a:ln>
        </p:spPr>
      </p:pic>
      <p:pic>
        <p:nvPicPr>
          <p:cNvPr id="9" name="Imagen 8">
            <a:extLst>
              <a:ext uri="{FF2B5EF4-FFF2-40B4-BE49-F238E27FC236}">
                <a16:creationId xmlns:a16="http://schemas.microsoft.com/office/drawing/2014/main" id="{48CD284E-5773-714F-925E-B6BEAFCB6A21}"/>
              </a:ext>
            </a:extLst>
          </p:cNvPr>
          <p:cNvPicPr>
            <a:picLocks noChangeAspect="1"/>
          </p:cNvPicPr>
          <p:nvPr/>
        </p:nvPicPr>
        <p:blipFill>
          <a:blip r:embed="rId6"/>
          <a:stretch>
            <a:fillRect/>
          </a:stretch>
        </p:blipFill>
        <p:spPr>
          <a:xfrm>
            <a:off x="451062" y="417820"/>
            <a:ext cx="1840808" cy="333460"/>
          </a:xfrm>
          <a:prstGeom prst="rect">
            <a:avLst/>
          </a:prstGeom>
        </p:spPr>
      </p:pic>
    </p:spTree>
    <p:extLst>
      <p:ext uri="{BB962C8B-B14F-4D97-AF65-F5344CB8AC3E}">
        <p14:creationId xmlns:p14="http://schemas.microsoft.com/office/powerpoint/2010/main" val="816502416"/>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16319</TotalTime>
  <Words>2720</Words>
  <Application>Microsoft Office PowerPoint</Application>
  <PresentationFormat>Panorámica</PresentationFormat>
  <Paragraphs>261</Paragraphs>
  <Slides>44</Slides>
  <Notes>43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44</vt:i4>
      </vt:variant>
    </vt:vector>
  </HeadingPairs>
  <TitlesOfParts>
    <vt:vector size="51" baseType="lpstr">
      <vt:lpstr>Montserrat</vt:lpstr>
      <vt:lpstr>Montserrat Medium</vt:lpstr>
      <vt:lpstr>Montserrat SemiBold</vt:lpstr>
      <vt:lpstr>Arial</vt:lpstr>
      <vt:lpstr>Montserrat-SemiBold</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ASPECTOS RELEVANTES DE LA RESOLUCIÓN MISCELANEA FISCAL 2022</dc:title>
  <dc:creator>Gloria Franco Vargas</dc:creator>
  <cp:lastModifiedBy>Rocio Vargas Galvan</cp:lastModifiedBy>
  <cp:revision>565</cp:revision>
  <dcterms:modified xsi:type="dcterms:W3CDTF">2022-03-11T18:37:11Z</dcterms:modified>
</cp:coreProperties>
</file>